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71" r:id="rId2"/>
    <p:sldId id="268" r:id="rId3"/>
    <p:sldId id="317" r:id="rId4"/>
    <p:sldId id="272" r:id="rId5"/>
    <p:sldId id="318" r:id="rId6"/>
    <p:sldId id="273" r:id="rId7"/>
    <p:sldId id="320" r:id="rId8"/>
    <p:sldId id="274" r:id="rId9"/>
    <p:sldId id="275" r:id="rId10"/>
    <p:sldId id="277" r:id="rId11"/>
    <p:sldId id="278" r:id="rId12"/>
    <p:sldId id="279" r:id="rId13"/>
    <p:sldId id="280" r:id="rId14"/>
    <p:sldId id="281" r:id="rId15"/>
    <p:sldId id="282" r:id="rId16"/>
    <p:sldId id="283" r:id="rId17"/>
    <p:sldId id="324" r:id="rId18"/>
    <p:sldId id="328" r:id="rId19"/>
    <p:sldId id="338" r:id="rId20"/>
    <p:sldId id="259" r:id="rId21"/>
    <p:sldId id="339" r:id="rId22"/>
    <p:sldId id="332" r:id="rId23"/>
    <p:sldId id="326" r:id="rId24"/>
    <p:sldId id="335" r:id="rId25"/>
    <p:sldId id="336" r:id="rId26"/>
    <p:sldId id="325" r:id="rId27"/>
    <p:sldId id="337" r:id="rId28"/>
    <p:sldId id="340" r:id="rId29"/>
    <p:sldId id="341" r:id="rId30"/>
    <p:sldId id="343" r:id="rId31"/>
    <p:sldId id="344" r:id="rId32"/>
    <p:sldId id="345" r:id="rId33"/>
    <p:sldId id="346" r:id="rId34"/>
    <p:sldId id="347" r:id="rId35"/>
    <p:sldId id="348" r:id="rId36"/>
    <p:sldId id="349" r:id="rId37"/>
    <p:sldId id="350" r:id="rId38"/>
    <p:sldId id="356" r:id="rId39"/>
    <p:sldId id="357" r:id="rId40"/>
    <p:sldId id="342" r:id="rId41"/>
    <p:sldId id="358" r:id="rId42"/>
    <p:sldId id="308" r:id="rId43"/>
    <p:sldId id="257" r:id="rId44"/>
  </p:sldIdLst>
  <p:sldSz cx="9144000" cy="5143500" type="screen16x9"/>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Calibri" charset="0"/>
        <a:ea typeface="ＭＳ Ｐゴシック" charset="0"/>
        <a:cs typeface="+mn-cs"/>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0"/>
        <a:cs typeface="+mn-cs"/>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0"/>
        <a:cs typeface="+mn-cs"/>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0"/>
        <a:cs typeface="+mn-cs"/>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0"/>
        <a:cs typeface="+mn-cs"/>
      </a:defRPr>
    </a:lvl5pPr>
    <a:lvl6pPr marL="2286000" algn="l" defTabSz="457200" rtl="0" eaLnBrk="1" latinLnBrk="0" hangingPunct="1">
      <a:defRPr kern="1200">
        <a:solidFill>
          <a:schemeClr val="tx1"/>
        </a:solidFill>
        <a:latin typeface="Calibri" charset="0"/>
        <a:ea typeface="ＭＳ Ｐゴシック" charset="0"/>
        <a:cs typeface="+mn-cs"/>
      </a:defRPr>
    </a:lvl6pPr>
    <a:lvl7pPr marL="2743200" algn="l" defTabSz="457200" rtl="0" eaLnBrk="1" latinLnBrk="0" hangingPunct="1">
      <a:defRPr kern="1200">
        <a:solidFill>
          <a:schemeClr val="tx1"/>
        </a:solidFill>
        <a:latin typeface="Calibri" charset="0"/>
        <a:ea typeface="ＭＳ Ｐゴシック" charset="0"/>
        <a:cs typeface="+mn-cs"/>
      </a:defRPr>
    </a:lvl7pPr>
    <a:lvl8pPr marL="3200400" algn="l" defTabSz="457200" rtl="0" eaLnBrk="1" latinLnBrk="0" hangingPunct="1">
      <a:defRPr kern="1200">
        <a:solidFill>
          <a:schemeClr val="tx1"/>
        </a:solidFill>
        <a:latin typeface="Calibri" charset="0"/>
        <a:ea typeface="ＭＳ Ｐゴシック" charset="0"/>
        <a:cs typeface="+mn-cs"/>
      </a:defRPr>
    </a:lvl8pPr>
    <a:lvl9pPr marL="3657600" algn="l" defTabSz="457200" rtl="0" eaLnBrk="1" latinLnBrk="0" hangingPunct="1">
      <a:defRPr kern="1200">
        <a:solidFill>
          <a:schemeClr val="tx1"/>
        </a:solidFill>
        <a:latin typeface="Calibri" charset="0"/>
        <a:ea typeface="ＭＳ Ｐゴシック" charset="0"/>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ECB"/>
    <a:srgbClr val="EC3840"/>
    <a:srgbClr val="6FF9D8"/>
    <a:srgbClr val="202F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1"/>
    <p:restoredTop sz="94630"/>
  </p:normalViewPr>
  <p:slideViewPr>
    <p:cSldViewPr snapToGrid="0" snapToObjects="1">
      <p:cViewPr>
        <p:scale>
          <a:sx n="113" d="100"/>
          <a:sy n="113" d="100"/>
        </p:scale>
        <p:origin x="568" y="3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1F2A3-CB06-4D46-8EBD-8DF4DEC25CE4}" type="datetimeFigureOut">
              <a:rPr lang="it-IT" smtClean="0"/>
              <a:t>24/10/19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8E921-4A0D-8D4C-A847-E8673FDB66B6}" type="slidenum">
              <a:rPr lang="it-IT" smtClean="0"/>
              <a:t>‹N›</a:t>
            </a:fld>
            <a:endParaRPr lang="it-IT"/>
          </a:p>
        </p:txBody>
      </p:sp>
    </p:spTree>
    <p:extLst>
      <p:ext uri="{BB962C8B-B14F-4D97-AF65-F5344CB8AC3E}">
        <p14:creationId xmlns:p14="http://schemas.microsoft.com/office/powerpoint/2010/main" val="3579308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498E921-4A0D-8D4C-A847-E8673FDB66B6}" type="slidenum">
              <a:rPr lang="it-IT" smtClean="0"/>
              <a:t>2</a:t>
            </a:fld>
            <a:endParaRPr lang="it-IT"/>
          </a:p>
        </p:txBody>
      </p:sp>
    </p:spTree>
    <p:extLst>
      <p:ext uri="{BB962C8B-B14F-4D97-AF65-F5344CB8AC3E}">
        <p14:creationId xmlns:p14="http://schemas.microsoft.com/office/powerpoint/2010/main" val="405176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A498E921-4A0D-8D4C-A847-E8673FDB66B6}" type="slidenum">
              <a:rPr lang="it-IT" smtClean="0"/>
              <a:t>3</a:t>
            </a:fld>
            <a:endParaRPr lang="it-IT"/>
          </a:p>
        </p:txBody>
      </p:sp>
    </p:spTree>
    <p:extLst>
      <p:ext uri="{BB962C8B-B14F-4D97-AF65-F5344CB8AC3E}">
        <p14:creationId xmlns:p14="http://schemas.microsoft.com/office/powerpoint/2010/main" val="288617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Affiancamento in tutti i nidi, circa 3 volte a nido</a:t>
            </a:r>
          </a:p>
        </p:txBody>
      </p:sp>
      <p:sp>
        <p:nvSpPr>
          <p:cNvPr id="4" name="Segnaposto numero diapositiva 3"/>
          <p:cNvSpPr>
            <a:spLocks noGrp="1"/>
          </p:cNvSpPr>
          <p:nvPr>
            <p:ph type="sldNum" sz="quarter" idx="5"/>
          </p:nvPr>
        </p:nvSpPr>
        <p:spPr/>
        <p:txBody>
          <a:bodyPr/>
          <a:lstStyle/>
          <a:p>
            <a:fld id="{A498E921-4A0D-8D4C-A847-E8673FDB66B6}" type="slidenum">
              <a:rPr lang="it-IT" smtClean="0"/>
              <a:t>4</a:t>
            </a:fld>
            <a:endParaRPr lang="it-IT"/>
          </a:p>
        </p:txBody>
      </p:sp>
    </p:spTree>
    <p:extLst>
      <p:ext uri="{BB962C8B-B14F-4D97-AF65-F5344CB8AC3E}">
        <p14:creationId xmlns:p14="http://schemas.microsoft.com/office/powerpoint/2010/main" val="114431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498E921-4A0D-8D4C-A847-E8673FDB66B6}" type="slidenum">
              <a:rPr lang="it-IT" smtClean="0"/>
              <a:t>13</a:t>
            </a:fld>
            <a:endParaRPr lang="it-IT"/>
          </a:p>
        </p:txBody>
      </p:sp>
    </p:spTree>
    <p:extLst>
      <p:ext uri="{BB962C8B-B14F-4D97-AF65-F5344CB8AC3E}">
        <p14:creationId xmlns:p14="http://schemas.microsoft.com/office/powerpoint/2010/main" val="176431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498E921-4A0D-8D4C-A847-E8673FDB66B6}" type="slidenum">
              <a:rPr lang="it-IT" smtClean="0"/>
              <a:t>14</a:t>
            </a:fld>
            <a:endParaRPr lang="it-IT"/>
          </a:p>
        </p:txBody>
      </p:sp>
    </p:spTree>
    <p:extLst>
      <p:ext uri="{BB962C8B-B14F-4D97-AF65-F5344CB8AC3E}">
        <p14:creationId xmlns:p14="http://schemas.microsoft.com/office/powerpoint/2010/main" val="3841131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498E921-4A0D-8D4C-A847-E8673FDB66B6}" type="slidenum">
              <a:rPr lang="it-IT" smtClean="0"/>
              <a:t>22</a:t>
            </a:fld>
            <a:endParaRPr lang="it-IT"/>
          </a:p>
        </p:txBody>
      </p:sp>
    </p:spTree>
    <p:extLst>
      <p:ext uri="{BB962C8B-B14F-4D97-AF65-F5344CB8AC3E}">
        <p14:creationId xmlns:p14="http://schemas.microsoft.com/office/powerpoint/2010/main" val="2990446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Vantaggi: bambino – educatori (</a:t>
            </a:r>
          </a:p>
          <a:p>
            <a:r>
              <a:rPr lang="it-IT" dirty="0"/>
              <a:t>Fascia di età 0-6</a:t>
            </a:r>
          </a:p>
          <a:p>
            <a:endParaRPr lang="it-IT" dirty="0"/>
          </a:p>
        </p:txBody>
      </p:sp>
      <p:sp>
        <p:nvSpPr>
          <p:cNvPr id="4" name="Segnaposto numero diapositiva 3"/>
          <p:cNvSpPr>
            <a:spLocks noGrp="1"/>
          </p:cNvSpPr>
          <p:nvPr>
            <p:ph type="sldNum" sz="quarter" idx="5"/>
          </p:nvPr>
        </p:nvSpPr>
        <p:spPr/>
        <p:txBody>
          <a:bodyPr/>
          <a:lstStyle/>
          <a:p>
            <a:fld id="{A498E921-4A0D-8D4C-A847-E8673FDB66B6}" type="slidenum">
              <a:rPr lang="it-IT" smtClean="0"/>
              <a:t>23</a:t>
            </a:fld>
            <a:endParaRPr lang="it-IT"/>
          </a:p>
        </p:txBody>
      </p:sp>
    </p:spTree>
    <p:extLst>
      <p:ext uri="{BB962C8B-B14F-4D97-AF65-F5344CB8AC3E}">
        <p14:creationId xmlns:p14="http://schemas.microsoft.com/office/powerpoint/2010/main" val="412138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20 minuti + pausa + arrivo secondo relatore e inizio restituzione attività</a:t>
            </a:r>
          </a:p>
        </p:txBody>
      </p:sp>
      <p:sp>
        <p:nvSpPr>
          <p:cNvPr id="4" name="Segnaposto numero diapositiva 3"/>
          <p:cNvSpPr>
            <a:spLocks noGrp="1"/>
          </p:cNvSpPr>
          <p:nvPr>
            <p:ph type="sldNum" sz="quarter" idx="5"/>
          </p:nvPr>
        </p:nvSpPr>
        <p:spPr/>
        <p:txBody>
          <a:bodyPr/>
          <a:lstStyle/>
          <a:p>
            <a:fld id="{A498E921-4A0D-8D4C-A847-E8673FDB66B6}" type="slidenum">
              <a:rPr lang="it-IT" smtClean="0"/>
              <a:t>25</a:t>
            </a:fld>
            <a:endParaRPr lang="it-IT"/>
          </a:p>
        </p:txBody>
      </p:sp>
    </p:spTree>
    <p:extLst>
      <p:ext uri="{BB962C8B-B14F-4D97-AF65-F5344CB8AC3E}">
        <p14:creationId xmlns:p14="http://schemas.microsoft.com/office/powerpoint/2010/main" val="144532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1"/>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fld id="{20B8BE95-A181-124F-9BF2-E931382AA793}" type="datetimeFigureOut">
              <a:rPr lang="it-IT"/>
              <a:pPr/>
              <a:t>24/10/19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EDE48F6A-EB91-C347-9EC1-471D8C1C3BA3}" type="slidenum">
              <a:rPr lang="it-IT"/>
              <a:pPr/>
              <a:t>‹N›</a:t>
            </a:fld>
            <a:endParaRPr lang="it-IT"/>
          </a:p>
        </p:txBody>
      </p:sp>
    </p:spTree>
    <p:extLst>
      <p:ext uri="{BB962C8B-B14F-4D97-AF65-F5344CB8AC3E}">
        <p14:creationId xmlns:p14="http://schemas.microsoft.com/office/powerpoint/2010/main" val="379711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42394716-4848-434A-B149-54266D2583A4}" type="datetimeFigureOut">
              <a:rPr lang="it-IT"/>
              <a:pPr/>
              <a:t>24/10/19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51ADC066-0078-8942-B30F-654D072360E1}" type="slidenum">
              <a:rPr lang="it-IT"/>
              <a:pPr/>
              <a:t>‹N›</a:t>
            </a:fld>
            <a:endParaRPr lang="it-IT"/>
          </a:p>
        </p:txBody>
      </p:sp>
    </p:spTree>
    <p:extLst>
      <p:ext uri="{BB962C8B-B14F-4D97-AF65-F5344CB8AC3E}">
        <p14:creationId xmlns:p14="http://schemas.microsoft.com/office/powerpoint/2010/main" val="195108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80"/>
            <a:ext cx="2057400" cy="4388644"/>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05980"/>
            <a:ext cx="6019800" cy="43886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D31344B8-675C-264E-A3DB-ED746C00760D}" type="datetimeFigureOut">
              <a:rPr lang="it-IT"/>
              <a:pPr/>
              <a:t>24/10/19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34325A44-CC10-3F4D-99A3-F59B2CF990E6}" type="slidenum">
              <a:rPr lang="it-IT"/>
              <a:pPr/>
              <a:t>‹N›</a:t>
            </a:fld>
            <a:endParaRPr lang="it-IT"/>
          </a:p>
        </p:txBody>
      </p:sp>
    </p:spTree>
    <p:extLst>
      <p:ext uri="{BB962C8B-B14F-4D97-AF65-F5344CB8AC3E}">
        <p14:creationId xmlns:p14="http://schemas.microsoft.com/office/powerpoint/2010/main" val="357184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fld id="{29CFD574-D642-A94C-A0B9-1CCD8E325CE3}" type="datetimeFigureOut">
              <a:rPr lang="it-IT"/>
              <a:pPr/>
              <a:t>24/10/19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D0DFE590-AF79-A540-BE66-32D27E2BF479}" type="slidenum">
              <a:rPr lang="it-IT"/>
              <a:pPr/>
              <a:t>‹N›</a:t>
            </a:fld>
            <a:endParaRPr lang="it-IT"/>
          </a:p>
        </p:txBody>
      </p:sp>
    </p:spTree>
    <p:extLst>
      <p:ext uri="{BB962C8B-B14F-4D97-AF65-F5344CB8AC3E}">
        <p14:creationId xmlns:p14="http://schemas.microsoft.com/office/powerpoint/2010/main" val="211848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fld id="{6A38BBD7-D361-9D48-8FC6-4FA4E7CA05AF}" type="datetimeFigureOut">
              <a:rPr lang="it-IT"/>
              <a:pPr/>
              <a:t>24/10/19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fld id="{6892EA14-3BB3-1547-9946-2D7532369211}" type="slidenum">
              <a:rPr lang="it-IT"/>
              <a:pPr/>
              <a:t>‹N›</a:t>
            </a:fld>
            <a:endParaRPr lang="it-IT"/>
          </a:p>
        </p:txBody>
      </p:sp>
    </p:spTree>
    <p:extLst>
      <p:ext uri="{BB962C8B-B14F-4D97-AF65-F5344CB8AC3E}">
        <p14:creationId xmlns:p14="http://schemas.microsoft.com/office/powerpoint/2010/main" val="179953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fld id="{1A1BF2BA-851C-C445-BD64-1493EC3C9A2D}" type="datetimeFigureOut">
              <a:rPr lang="it-IT"/>
              <a:pPr/>
              <a:t>24/10/19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fld id="{870DC1B8-9605-2848-889B-BB03C0473A38}" type="slidenum">
              <a:rPr lang="it-IT"/>
              <a:pPr/>
              <a:t>‹N›</a:t>
            </a:fld>
            <a:endParaRPr lang="it-IT"/>
          </a:p>
        </p:txBody>
      </p:sp>
    </p:spTree>
    <p:extLst>
      <p:ext uri="{BB962C8B-B14F-4D97-AF65-F5344CB8AC3E}">
        <p14:creationId xmlns:p14="http://schemas.microsoft.com/office/powerpoint/2010/main" val="805604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fld id="{A7D917D9-4542-E14F-81DC-06C8A7E64AF1}" type="datetimeFigureOut">
              <a:rPr lang="it-IT"/>
              <a:pPr/>
              <a:t>24/10/19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fld id="{44288170-5D7E-EE42-AD53-97E2B8A3EF95}" type="slidenum">
              <a:rPr lang="it-IT"/>
              <a:pPr/>
              <a:t>‹N›</a:t>
            </a:fld>
            <a:endParaRPr lang="it-IT"/>
          </a:p>
        </p:txBody>
      </p:sp>
    </p:spTree>
    <p:extLst>
      <p:ext uri="{BB962C8B-B14F-4D97-AF65-F5344CB8AC3E}">
        <p14:creationId xmlns:p14="http://schemas.microsoft.com/office/powerpoint/2010/main" val="38112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fld id="{21F27519-1D13-FF4C-AED9-643F54B91B11}" type="datetimeFigureOut">
              <a:rPr lang="it-IT"/>
              <a:pPr/>
              <a:t>24/10/19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fld id="{E6CD2BFD-045A-5D4B-BFF6-C9B90E0D88F3}" type="slidenum">
              <a:rPr lang="it-IT"/>
              <a:pPr/>
              <a:t>‹N›</a:t>
            </a:fld>
            <a:endParaRPr lang="it-IT"/>
          </a:p>
        </p:txBody>
      </p:sp>
    </p:spTree>
    <p:extLst>
      <p:ext uri="{BB962C8B-B14F-4D97-AF65-F5344CB8AC3E}">
        <p14:creationId xmlns:p14="http://schemas.microsoft.com/office/powerpoint/2010/main" val="54452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955A7199-8194-9B4A-8E04-ABFB388D0823}" type="datetimeFigureOut">
              <a:rPr lang="it-IT"/>
              <a:pPr/>
              <a:t>24/10/19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fld id="{C5EA9AA2-0BB9-AC43-A3D3-1E584EF65276}" type="slidenum">
              <a:rPr lang="it-IT"/>
              <a:pPr/>
              <a:t>‹N›</a:t>
            </a:fld>
            <a:endParaRPr lang="it-IT"/>
          </a:p>
        </p:txBody>
      </p:sp>
    </p:spTree>
    <p:extLst>
      <p:ext uri="{BB962C8B-B14F-4D97-AF65-F5344CB8AC3E}">
        <p14:creationId xmlns:p14="http://schemas.microsoft.com/office/powerpoint/2010/main" val="2258525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5"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3E822C3F-97F0-CE4F-BEEF-B8F5F3B8E9AC}" type="datetimeFigureOut">
              <a:rPr lang="it-IT"/>
              <a:pPr/>
              <a:t>24/10/19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fld id="{3C75EB54-85CC-4C47-B9EB-6ADC656263EE}" type="slidenum">
              <a:rPr lang="it-IT"/>
              <a:pPr/>
              <a:t>‹N›</a:t>
            </a:fld>
            <a:endParaRPr lang="it-IT"/>
          </a:p>
        </p:txBody>
      </p:sp>
    </p:spTree>
    <p:extLst>
      <p:ext uri="{BB962C8B-B14F-4D97-AF65-F5344CB8AC3E}">
        <p14:creationId xmlns:p14="http://schemas.microsoft.com/office/powerpoint/2010/main" val="81598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62529340-7E19-1D40-AE02-0D9E2A9A36D3}" type="datetimeFigureOut">
              <a:rPr lang="it-IT"/>
              <a:pPr/>
              <a:t>24/10/19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fld id="{55DE14CA-0703-074F-B452-05BF9209EF05}" type="slidenum">
              <a:rPr lang="it-IT"/>
              <a:pPr/>
              <a:t>‹N›</a:t>
            </a:fld>
            <a:endParaRPr lang="it-IT"/>
          </a:p>
        </p:txBody>
      </p:sp>
    </p:spTree>
    <p:extLst>
      <p:ext uri="{BB962C8B-B14F-4D97-AF65-F5344CB8AC3E}">
        <p14:creationId xmlns:p14="http://schemas.microsoft.com/office/powerpoint/2010/main" val="3228274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ED796D39-B078-F04F-9E48-EDE80FEAAB3A}" type="datetimeFigureOut">
              <a:rPr lang="it-IT"/>
              <a:pPr/>
              <a:t>24/10/19</a:t>
            </a:fld>
            <a:endParaRPr lang="it-IT"/>
          </a:p>
        </p:txBody>
      </p:sp>
      <p:sp>
        <p:nvSpPr>
          <p:cNvPr id="5" name="Segnaposto piè di pagina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it-IT"/>
          </a:p>
        </p:txBody>
      </p:sp>
      <p:sp>
        <p:nvSpPr>
          <p:cNvPr id="6" name="Segnaposto numero diapositiva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99794ED-E921-5C45-94D1-18AF5FFAC8F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tif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 name="Google Shape;273;p35">
            <a:extLst>
              <a:ext uri="{FF2B5EF4-FFF2-40B4-BE49-F238E27FC236}">
                <a16:creationId xmlns:a16="http://schemas.microsoft.com/office/drawing/2014/main" id="{505490FA-6A8E-E24A-86B3-7A6C0478AE8E}"/>
              </a:ext>
            </a:extLst>
          </p:cNvPr>
          <p:cNvSpPr/>
          <p:nvPr/>
        </p:nvSpPr>
        <p:spPr>
          <a:xfrm>
            <a:off x="1777072" y="1245400"/>
            <a:ext cx="2159704" cy="2064733"/>
          </a:xfrm>
          <a:prstGeom prst="ellipse">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7" name="Google Shape;273;p35">
            <a:extLst>
              <a:ext uri="{FF2B5EF4-FFF2-40B4-BE49-F238E27FC236}">
                <a16:creationId xmlns:a16="http://schemas.microsoft.com/office/drawing/2014/main" id="{AFA93D62-602D-E046-8B66-F21F70EF82C6}"/>
              </a:ext>
            </a:extLst>
          </p:cNvPr>
          <p:cNvSpPr/>
          <p:nvPr/>
        </p:nvSpPr>
        <p:spPr>
          <a:xfrm>
            <a:off x="5560819" y="2915867"/>
            <a:ext cx="2159704" cy="2064733"/>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73;p35">
            <a:extLst>
              <a:ext uri="{FF2B5EF4-FFF2-40B4-BE49-F238E27FC236}">
                <a16:creationId xmlns:a16="http://schemas.microsoft.com/office/drawing/2014/main" id="{3157877F-0746-6C40-88E7-5DE2560615C6}"/>
              </a:ext>
            </a:extLst>
          </p:cNvPr>
          <p:cNvSpPr/>
          <p:nvPr/>
        </p:nvSpPr>
        <p:spPr>
          <a:xfrm>
            <a:off x="3680611" y="1481016"/>
            <a:ext cx="2622121" cy="2360684"/>
          </a:xfrm>
          <a:prstGeom prst="ellipse">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8" name="Google Shape;273;p35">
            <a:extLst>
              <a:ext uri="{FF2B5EF4-FFF2-40B4-BE49-F238E27FC236}">
                <a16:creationId xmlns:a16="http://schemas.microsoft.com/office/drawing/2014/main" id="{9E744526-9CF7-3642-BB7B-D78440B0E15B}"/>
              </a:ext>
            </a:extLst>
          </p:cNvPr>
          <p:cNvSpPr/>
          <p:nvPr/>
        </p:nvSpPr>
        <p:spPr>
          <a:xfrm>
            <a:off x="3440603" y="3103939"/>
            <a:ext cx="809156" cy="681709"/>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2" name="Rettangolo 1">
            <a:extLst>
              <a:ext uri="{FF2B5EF4-FFF2-40B4-BE49-F238E27FC236}">
                <a16:creationId xmlns:a16="http://schemas.microsoft.com/office/drawing/2014/main" id="{91B25F90-2869-9A4C-A709-E26EFA1608D6}"/>
              </a:ext>
            </a:extLst>
          </p:cNvPr>
          <p:cNvSpPr/>
          <p:nvPr/>
        </p:nvSpPr>
        <p:spPr>
          <a:xfrm>
            <a:off x="3895581" y="2398150"/>
            <a:ext cx="2132828" cy="461665"/>
          </a:xfrm>
          <a:prstGeom prst="rect">
            <a:avLst/>
          </a:prstGeom>
        </p:spPr>
        <p:txBody>
          <a:bodyPr wrap="none">
            <a:spAutoFit/>
          </a:bodyPr>
          <a:lstStyle/>
          <a:p>
            <a:r>
              <a:rPr lang="it-IT" sz="2400" dirty="0">
                <a:solidFill>
                  <a:schemeClr val="bg1"/>
                </a:solidFill>
              </a:rPr>
              <a:t>1. IL PROGETTO</a:t>
            </a:r>
          </a:p>
        </p:txBody>
      </p:sp>
    </p:spTree>
    <p:extLst>
      <p:ext uri="{BB962C8B-B14F-4D97-AF65-F5344CB8AC3E}">
        <p14:creationId xmlns:p14="http://schemas.microsoft.com/office/powerpoint/2010/main" val="3652085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51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10886"/>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70;p35">
            <a:extLst>
              <a:ext uri="{FF2B5EF4-FFF2-40B4-BE49-F238E27FC236}">
                <a16:creationId xmlns:a16="http://schemas.microsoft.com/office/drawing/2014/main" id="{BF4C9887-9098-FC48-985C-AE4BD75BB79A}"/>
              </a:ext>
            </a:extLst>
          </p:cNvPr>
          <p:cNvSpPr txBox="1">
            <a:spLocks noGrp="1"/>
          </p:cNvSpPr>
          <p:nvPr>
            <p:ph type="title"/>
          </p:nvPr>
        </p:nvSpPr>
        <p:spPr>
          <a:xfrm>
            <a:off x="192398" y="1271740"/>
            <a:ext cx="4847352" cy="48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rgbClr val="223947"/>
                </a:solidFill>
              </a:rPr>
              <a:t>Cosa misuriamo?</a:t>
            </a:r>
            <a:endParaRPr sz="3600" b="1" dirty="0">
              <a:solidFill>
                <a:srgbClr val="223947"/>
              </a:solidFill>
              <a:latin typeface="Montserrat"/>
              <a:ea typeface="Montserrat"/>
              <a:cs typeface="Montserrat"/>
              <a:sym typeface="Montserrat"/>
            </a:endParaRPr>
          </a:p>
        </p:txBody>
      </p:sp>
      <p:pic>
        <p:nvPicPr>
          <p:cNvPr id="15" name="Google Shape;271;p35">
            <a:extLst>
              <a:ext uri="{FF2B5EF4-FFF2-40B4-BE49-F238E27FC236}">
                <a16:creationId xmlns:a16="http://schemas.microsoft.com/office/drawing/2014/main" id="{5F6C0507-46F6-274A-A4EF-D3F0383FC01C}"/>
              </a:ext>
            </a:extLst>
          </p:cNvPr>
          <p:cNvPicPr preferRelativeResize="0"/>
          <p:nvPr/>
        </p:nvPicPr>
        <p:blipFill>
          <a:blip r:embed="rId3">
            <a:alphaModFix/>
          </a:blip>
          <a:stretch>
            <a:fillRect/>
          </a:stretch>
        </p:blipFill>
        <p:spPr>
          <a:xfrm>
            <a:off x="4719145" y="1512940"/>
            <a:ext cx="3259624" cy="3237736"/>
          </a:xfrm>
          <a:prstGeom prst="ellipse">
            <a:avLst/>
          </a:prstGeom>
          <a:noFill/>
          <a:ln>
            <a:noFill/>
          </a:ln>
        </p:spPr>
      </p:pic>
    </p:spTree>
    <p:extLst>
      <p:ext uri="{BB962C8B-B14F-4D97-AF65-F5344CB8AC3E}">
        <p14:creationId xmlns:p14="http://schemas.microsoft.com/office/powerpoint/2010/main" val="50219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336;p41">
            <a:extLst>
              <a:ext uri="{FF2B5EF4-FFF2-40B4-BE49-F238E27FC236}">
                <a16:creationId xmlns:a16="http://schemas.microsoft.com/office/drawing/2014/main" id="{CF7311F4-B556-0948-8993-333687A030EA}"/>
              </a:ext>
            </a:extLst>
          </p:cNvPr>
          <p:cNvSpPr txBox="1">
            <a:spLocks noGrp="1"/>
          </p:cNvSpPr>
          <p:nvPr>
            <p:ph type="title"/>
          </p:nvPr>
        </p:nvSpPr>
        <p:spPr>
          <a:xfrm>
            <a:off x="155575" y="856332"/>
            <a:ext cx="7785000" cy="55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400" dirty="0">
                <a:latin typeface="Calibri" panose="020F0502020204030204" pitchFamily="34" charset="0"/>
                <a:ea typeface="Montserrat Light"/>
                <a:cs typeface="Calibri" panose="020F0502020204030204" pitchFamily="34" charset="0"/>
                <a:sym typeface="Montserrat Light"/>
              </a:rPr>
              <a:t>Nidi</a:t>
            </a:r>
            <a:endParaRPr sz="4000" b="1" dirty="0">
              <a:latin typeface="Calibri" panose="020F0502020204030204" pitchFamily="34" charset="0"/>
              <a:ea typeface="Montserrat"/>
              <a:cs typeface="Calibri" panose="020F0502020204030204" pitchFamily="34" charset="0"/>
              <a:sym typeface="Montserrat"/>
            </a:endParaRPr>
          </a:p>
        </p:txBody>
      </p:sp>
      <p:pic>
        <p:nvPicPr>
          <p:cNvPr id="15" name="Immagine 14">
            <a:extLst>
              <a:ext uri="{FF2B5EF4-FFF2-40B4-BE49-F238E27FC236}">
                <a16:creationId xmlns:a16="http://schemas.microsoft.com/office/drawing/2014/main" id="{509A1B86-08C2-2144-88BA-63D3D2F3FEDD}"/>
              </a:ext>
            </a:extLst>
          </p:cNvPr>
          <p:cNvPicPr>
            <a:picLocks noChangeAspect="1"/>
          </p:cNvPicPr>
          <p:nvPr/>
        </p:nvPicPr>
        <p:blipFill>
          <a:blip r:embed="rId2"/>
          <a:stretch>
            <a:fillRect/>
          </a:stretch>
        </p:blipFill>
        <p:spPr>
          <a:xfrm>
            <a:off x="0" y="2073536"/>
            <a:ext cx="4045596" cy="1787441"/>
          </a:xfrm>
          <a:prstGeom prst="rect">
            <a:avLst/>
          </a:prstGeom>
        </p:spPr>
      </p:pic>
      <p:graphicFrame>
        <p:nvGraphicFramePr>
          <p:cNvPr id="16" name="Tabella 15">
            <a:extLst>
              <a:ext uri="{FF2B5EF4-FFF2-40B4-BE49-F238E27FC236}">
                <a16:creationId xmlns:a16="http://schemas.microsoft.com/office/drawing/2014/main" id="{943C2EA0-9033-5E4F-BB6C-418CCD55F452}"/>
              </a:ext>
            </a:extLst>
          </p:cNvPr>
          <p:cNvGraphicFramePr>
            <a:graphicFrameLocks noGrp="1"/>
          </p:cNvGraphicFramePr>
          <p:nvPr>
            <p:extLst>
              <p:ext uri="{D42A27DB-BD31-4B8C-83A1-F6EECF244321}">
                <p14:modId xmlns:p14="http://schemas.microsoft.com/office/powerpoint/2010/main" val="941747775"/>
              </p:ext>
            </p:extLst>
          </p:nvPr>
        </p:nvGraphicFramePr>
        <p:xfrm>
          <a:off x="4130566" y="2827024"/>
          <a:ext cx="5013434" cy="1859280"/>
        </p:xfrm>
        <a:graphic>
          <a:graphicData uri="http://schemas.openxmlformats.org/drawingml/2006/table">
            <a:tbl>
              <a:tblPr firstRow="1" bandRow="1">
                <a:tableStyleId>{327F97BB-C833-4FB7-BDE5-3F7075034690}</a:tableStyleId>
              </a:tblPr>
              <a:tblGrid>
                <a:gridCol w="2375337">
                  <a:extLst>
                    <a:ext uri="{9D8B030D-6E8A-4147-A177-3AD203B41FA5}">
                      <a16:colId xmlns:a16="http://schemas.microsoft.com/office/drawing/2014/main" val="2610276117"/>
                    </a:ext>
                  </a:extLst>
                </a:gridCol>
                <a:gridCol w="1418897">
                  <a:extLst>
                    <a:ext uri="{9D8B030D-6E8A-4147-A177-3AD203B41FA5}">
                      <a16:colId xmlns:a16="http://schemas.microsoft.com/office/drawing/2014/main" val="3966924438"/>
                    </a:ext>
                  </a:extLst>
                </a:gridCol>
                <a:gridCol w="1219200">
                  <a:extLst>
                    <a:ext uri="{9D8B030D-6E8A-4147-A177-3AD203B41FA5}">
                      <a16:colId xmlns:a16="http://schemas.microsoft.com/office/drawing/2014/main" val="2810080193"/>
                    </a:ext>
                  </a:extLst>
                </a:gridCol>
              </a:tblGrid>
              <a:tr h="370840">
                <a:tc>
                  <a:txBody>
                    <a:bodyPr/>
                    <a:lstStyle/>
                    <a:p>
                      <a:pPr algn="ctr"/>
                      <a:r>
                        <a:rPr lang="it-IT" sz="1800" dirty="0">
                          <a:solidFill>
                            <a:schemeClr val="tx1"/>
                          </a:solidFill>
                        </a:rPr>
                        <a:t>Strumenti</a:t>
                      </a:r>
                    </a:p>
                  </a:txBody>
                  <a:tcPr/>
                </a:tc>
                <a:tc>
                  <a:txBody>
                    <a:bodyPr/>
                    <a:lstStyle/>
                    <a:p>
                      <a:r>
                        <a:rPr lang="it-IT" sz="1600" dirty="0" err="1">
                          <a:solidFill>
                            <a:schemeClr val="tx1"/>
                          </a:solidFill>
                        </a:rPr>
                        <a:t>N</a:t>
                      </a:r>
                      <a:r>
                        <a:rPr lang="it-IT" sz="1600" dirty="0">
                          <a:solidFill>
                            <a:schemeClr val="tx1"/>
                          </a:solidFill>
                        </a:rPr>
                        <a:t> gruppo sperimentale</a:t>
                      </a:r>
                    </a:p>
                  </a:txBody>
                  <a:tcPr/>
                </a:tc>
                <a:tc>
                  <a:txBody>
                    <a:bodyPr/>
                    <a:lstStyle/>
                    <a:p>
                      <a:r>
                        <a:rPr lang="it-IT" sz="1600" dirty="0" err="1">
                          <a:solidFill>
                            <a:schemeClr val="tx1"/>
                          </a:solidFill>
                        </a:rPr>
                        <a:t>N</a:t>
                      </a:r>
                      <a:r>
                        <a:rPr lang="it-IT" sz="1600" dirty="0">
                          <a:solidFill>
                            <a:schemeClr val="tx1"/>
                          </a:solidFill>
                        </a:rPr>
                        <a:t> gruppo di controllo</a:t>
                      </a:r>
                    </a:p>
                  </a:txBody>
                  <a:tcPr/>
                </a:tc>
                <a:extLst>
                  <a:ext uri="{0D108BD9-81ED-4DB2-BD59-A6C34878D82A}">
                    <a16:rowId xmlns:a16="http://schemas.microsoft.com/office/drawing/2014/main" val="367669264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solidFill>
                            <a:schemeClr val="tx1"/>
                          </a:solidFill>
                        </a:rPr>
                        <a:t>Scale di sviluppo </a:t>
                      </a:r>
                      <a:r>
                        <a:rPr lang="it-IT" dirty="0" err="1">
                          <a:solidFill>
                            <a:schemeClr val="tx1"/>
                          </a:solidFill>
                        </a:rPr>
                        <a:t>Bayley</a:t>
                      </a:r>
                      <a:r>
                        <a:rPr lang="it-IT" dirty="0">
                          <a:solidFill>
                            <a:schemeClr val="tx1"/>
                          </a:solidFill>
                        </a:rPr>
                        <a:t>-III [± 60’]</a:t>
                      </a:r>
                    </a:p>
                  </a:txBody>
                  <a:tcPr/>
                </a:tc>
                <a:tc>
                  <a:txBody>
                    <a:bodyPr/>
                    <a:lstStyle/>
                    <a:p>
                      <a:r>
                        <a:rPr lang="it-IT" dirty="0">
                          <a:solidFill>
                            <a:schemeClr val="tx1"/>
                          </a:solidFill>
                        </a:rPr>
                        <a:t>100</a:t>
                      </a:r>
                    </a:p>
                  </a:txBody>
                  <a:tcPr/>
                </a:tc>
                <a:tc>
                  <a:txBody>
                    <a:bodyPr/>
                    <a:lstStyle/>
                    <a:p>
                      <a:r>
                        <a:rPr lang="it-IT" dirty="0">
                          <a:solidFill>
                            <a:schemeClr val="tx1"/>
                          </a:solidFill>
                        </a:rPr>
                        <a:t>100</a:t>
                      </a:r>
                    </a:p>
                  </a:txBody>
                  <a:tcPr/>
                </a:tc>
                <a:extLst>
                  <a:ext uri="{0D108BD9-81ED-4DB2-BD59-A6C34878D82A}">
                    <a16:rowId xmlns:a16="http://schemas.microsoft.com/office/drawing/2014/main" val="3916750886"/>
                  </a:ext>
                </a:extLst>
              </a:tr>
              <a:tr h="370840">
                <a:tc>
                  <a:txBody>
                    <a:bodyPr/>
                    <a:lstStyle/>
                    <a:p>
                      <a:r>
                        <a:rPr lang="it-IT" b="0" dirty="0">
                          <a:solidFill>
                            <a:schemeClr val="tx1"/>
                          </a:solidFill>
                        </a:rPr>
                        <a:t>PVB (Primo vocabolario del Bambino) [genitori]</a:t>
                      </a:r>
                    </a:p>
                  </a:txBody>
                  <a:tcPr/>
                </a:tc>
                <a:tc>
                  <a:txBody>
                    <a:bodyPr/>
                    <a:lstStyle/>
                    <a:p>
                      <a:r>
                        <a:rPr lang="it-IT" dirty="0">
                          <a:solidFill>
                            <a:schemeClr val="tx1"/>
                          </a:solidFill>
                        </a:rPr>
                        <a:t>100</a:t>
                      </a:r>
                    </a:p>
                  </a:txBody>
                  <a:tcPr/>
                </a:tc>
                <a:tc>
                  <a:txBody>
                    <a:bodyPr/>
                    <a:lstStyle/>
                    <a:p>
                      <a:r>
                        <a:rPr lang="it-IT" dirty="0">
                          <a:solidFill>
                            <a:schemeClr val="tx1"/>
                          </a:solidFill>
                        </a:rPr>
                        <a:t>100</a:t>
                      </a:r>
                    </a:p>
                  </a:txBody>
                  <a:tcPr/>
                </a:tc>
                <a:extLst>
                  <a:ext uri="{0D108BD9-81ED-4DB2-BD59-A6C34878D82A}">
                    <a16:rowId xmlns:a16="http://schemas.microsoft.com/office/drawing/2014/main" val="2304135691"/>
                  </a:ext>
                </a:extLst>
              </a:tr>
            </a:tbl>
          </a:graphicData>
        </a:graphic>
      </p:graphicFrame>
      <p:sp>
        <p:nvSpPr>
          <p:cNvPr id="17" name="Google Shape;346;p42">
            <a:extLst>
              <a:ext uri="{FF2B5EF4-FFF2-40B4-BE49-F238E27FC236}">
                <a16:creationId xmlns:a16="http://schemas.microsoft.com/office/drawing/2014/main" id="{7C7ACD75-F5DC-E146-83DD-6DD0A35C3B76}"/>
              </a:ext>
            </a:extLst>
          </p:cNvPr>
          <p:cNvSpPr txBox="1">
            <a:spLocks/>
          </p:cNvSpPr>
          <p:nvPr/>
        </p:nvSpPr>
        <p:spPr>
          <a:xfrm>
            <a:off x="4553252" y="2326731"/>
            <a:ext cx="4394253" cy="500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1pPr>
            <a:lvl2pPr marL="914400" marR="0" lvl="1"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2pPr>
            <a:lvl3pPr marL="1371600" marR="0" lvl="2"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3pPr>
            <a:lvl4pPr marL="1828800" marR="0" lvl="3"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4pPr>
            <a:lvl5pPr marL="2286000" marR="0" lvl="4"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5pPr>
            <a:lvl6pPr marL="2743200" marR="0" lvl="5"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6pPr>
            <a:lvl7pPr marL="3200400" marR="0" lvl="6"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7pPr>
            <a:lvl8pPr marL="3657600" marR="0" lvl="7"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8pPr>
            <a:lvl9pPr marL="4114800" marR="0" lvl="8" indent="-304800" algn="l" rtl="0">
              <a:lnSpc>
                <a:spcPct val="100000"/>
              </a:lnSpc>
              <a:spcBef>
                <a:spcPts val="0"/>
              </a:spcBef>
              <a:spcAft>
                <a:spcPts val="0"/>
              </a:spcAft>
              <a:buClr>
                <a:srgbClr val="434343"/>
              </a:buClr>
              <a:buSzPts val="1200"/>
              <a:buFont typeface="Montserrat Light"/>
              <a:buChar char="■"/>
              <a:defRPr sz="1200" b="0" i="0" u="none" strike="noStrike" cap="none">
                <a:solidFill>
                  <a:srgbClr val="434343"/>
                </a:solidFill>
                <a:latin typeface="Montserrat Light"/>
                <a:ea typeface="Montserrat Light"/>
                <a:cs typeface="Montserrat Light"/>
                <a:sym typeface="Montserrat Light"/>
              </a:defRPr>
            </a:lvl9pPr>
          </a:lstStyle>
          <a:p>
            <a:pPr marL="0" indent="0" algn="r">
              <a:buFont typeface="Montserrat Light"/>
              <a:buNone/>
            </a:pPr>
            <a:r>
              <a:rPr lang="it-IT" sz="2400" b="1" dirty="0">
                <a:solidFill>
                  <a:srgbClr val="C00000"/>
                </a:solidFill>
                <a:latin typeface="Calibri" panose="020F0502020204030204" pitchFamily="34" charset="0"/>
                <a:cs typeface="Calibri" panose="020F0502020204030204" pitchFamily="34" charset="0"/>
              </a:rPr>
              <a:t>Campione di approfondimento</a:t>
            </a:r>
          </a:p>
        </p:txBody>
      </p:sp>
      <p:graphicFrame>
        <p:nvGraphicFramePr>
          <p:cNvPr id="18" name="Tabella 17">
            <a:extLst>
              <a:ext uri="{FF2B5EF4-FFF2-40B4-BE49-F238E27FC236}">
                <a16:creationId xmlns:a16="http://schemas.microsoft.com/office/drawing/2014/main" id="{51FBB15C-F338-2E46-B2BB-9B75869EA1AF}"/>
              </a:ext>
            </a:extLst>
          </p:cNvPr>
          <p:cNvGraphicFramePr>
            <a:graphicFrameLocks noGrp="1"/>
          </p:cNvGraphicFramePr>
          <p:nvPr>
            <p:extLst>
              <p:ext uri="{D42A27DB-BD31-4B8C-83A1-F6EECF244321}">
                <p14:modId xmlns:p14="http://schemas.microsoft.com/office/powerpoint/2010/main" val="1177886426"/>
              </p:ext>
            </p:extLst>
          </p:nvPr>
        </p:nvGraphicFramePr>
        <p:xfrm>
          <a:off x="2417328" y="327422"/>
          <a:ext cx="6726672" cy="1960880"/>
        </p:xfrm>
        <a:graphic>
          <a:graphicData uri="http://schemas.openxmlformats.org/drawingml/2006/table">
            <a:tbl>
              <a:tblPr firstRow="1" bandRow="1">
                <a:tableStyleId>{2A488322-F2BA-4B5B-9748-0D474271808F}</a:tableStyleId>
              </a:tblPr>
              <a:tblGrid>
                <a:gridCol w="3783775">
                  <a:extLst>
                    <a:ext uri="{9D8B030D-6E8A-4147-A177-3AD203B41FA5}">
                      <a16:colId xmlns:a16="http://schemas.microsoft.com/office/drawing/2014/main" val="521020562"/>
                    </a:ext>
                  </a:extLst>
                </a:gridCol>
                <a:gridCol w="1418897">
                  <a:extLst>
                    <a:ext uri="{9D8B030D-6E8A-4147-A177-3AD203B41FA5}">
                      <a16:colId xmlns:a16="http://schemas.microsoft.com/office/drawing/2014/main" val="183652712"/>
                    </a:ext>
                  </a:extLst>
                </a:gridCol>
                <a:gridCol w="1524000">
                  <a:extLst>
                    <a:ext uri="{9D8B030D-6E8A-4147-A177-3AD203B41FA5}">
                      <a16:colId xmlns:a16="http://schemas.microsoft.com/office/drawing/2014/main" val="438539795"/>
                    </a:ext>
                  </a:extLst>
                </a:gridCol>
              </a:tblGrid>
              <a:tr h="452454">
                <a:tc>
                  <a:txBody>
                    <a:bodyPr/>
                    <a:lstStyle/>
                    <a:p>
                      <a:pPr algn="ctr"/>
                      <a:r>
                        <a:rPr lang="it-IT" sz="1800" b="1" dirty="0">
                          <a:solidFill>
                            <a:schemeClr val="tx1"/>
                          </a:solidFill>
                        </a:rPr>
                        <a:t>Strumenti</a:t>
                      </a:r>
                    </a:p>
                  </a:txBody>
                  <a:tcPr/>
                </a:tc>
                <a:tc>
                  <a:txBody>
                    <a:bodyPr/>
                    <a:lstStyle/>
                    <a:p>
                      <a:r>
                        <a:rPr lang="it-IT" sz="1600" b="1" dirty="0" err="1">
                          <a:solidFill>
                            <a:schemeClr val="tx1"/>
                          </a:solidFill>
                        </a:rPr>
                        <a:t>N</a:t>
                      </a:r>
                      <a:r>
                        <a:rPr lang="it-IT" sz="1600" b="1" dirty="0">
                          <a:solidFill>
                            <a:schemeClr val="tx1"/>
                          </a:solidFill>
                        </a:rPr>
                        <a:t> Gruppo sperimentale </a:t>
                      </a:r>
                    </a:p>
                  </a:txBody>
                  <a:tcPr/>
                </a:tc>
                <a:tc>
                  <a:txBody>
                    <a:bodyPr/>
                    <a:lstStyle/>
                    <a:p>
                      <a:r>
                        <a:rPr lang="it-IT" sz="1600" dirty="0" err="1">
                          <a:solidFill>
                            <a:schemeClr val="tx1"/>
                          </a:solidFill>
                        </a:rPr>
                        <a:t>N</a:t>
                      </a:r>
                      <a:r>
                        <a:rPr lang="it-IT" sz="1600" dirty="0">
                          <a:solidFill>
                            <a:schemeClr val="tx1"/>
                          </a:solidFill>
                        </a:rPr>
                        <a:t> Gruppo di controllo</a:t>
                      </a:r>
                    </a:p>
                  </a:txBody>
                  <a:tcPr/>
                </a:tc>
                <a:extLst>
                  <a:ext uri="{0D108BD9-81ED-4DB2-BD59-A6C34878D82A}">
                    <a16:rowId xmlns:a16="http://schemas.microsoft.com/office/drawing/2014/main" val="3409997111"/>
                  </a:ext>
                </a:extLst>
              </a:tr>
              <a:tr h="370840">
                <a:tc>
                  <a:txBody>
                    <a:bodyPr/>
                    <a:lstStyle/>
                    <a:p>
                      <a:r>
                        <a:rPr lang="it-IT" dirty="0"/>
                        <a:t>TEC (Test di comprensione delle emozioni) [± 20’]</a:t>
                      </a:r>
                    </a:p>
                  </a:txBody>
                  <a:tcPr/>
                </a:tc>
                <a:tc>
                  <a:txBody>
                    <a:bodyPr/>
                    <a:lstStyle/>
                    <a:p>
                      <a:r>
                        <a:rPr lang="it-IT" dirty="0"/>
                        <a:t>810</a:t>
                      </a:r>
                    </a:p>
                  </a:txBody>
                  <a:tcPr/>
                </a:tc>
                <a:tc>
                  <a:txBody>
                    <a:bodyPr/>
                    <a:lstStyle/>
                    <a:p>
                      <a:r>
                        <a:rPr lang="it-IT" dirty="0"/>
                        <a:t>810</a:t>
                      </a:r>
                    </a:p>
                  </a:txBody>
                  <a:tcPr/>
                </a:tc>
                <a:extLst>
                  <a:ext uri="{0D108BD9-81ED-4DB2-BD59-A6C34878D82A}">
                    <a16:rowId xmlns:a16="http://schemas.microsoft.com/office/drawing/2014/main" val="230090781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t>RSF (Riordino storie figurate) [± 20’]</a:t>
                      </a:r>
                    </a:p>
                  </a:txBody>
                  <a:tcPr/>
                </a:tc>
                <a:tc>
                  <a:txBody>
                    <a:bodyPr/>
                    <a:lstStyle/>
                    <a:p>
                      <a:r>
                        <a:rPr lang="it-IT" dirty="0"/>
                        <a:t>810</a:t>
                      </a:r>
                    </a:p>
                  </a:txBody>
                  <a:tcPr/>
                </a:tc>
                <a:tc>
                  <a:txBody>
                    <a:bodyPr/>
                    <a:lstStyle/>
                    <a:p>
                      <a:r>
                        <a:rPr lang="it-IT" dirty="0"/>
                        <a:t>810</a:t>
                      </a:r>
                    </a:p>
                  </a:txBody>
                  <a:tcPr/>
                </a:tc>
                <a:extLst>
                  <a:ext uri="{0D108BD9-81ED-4DB2-BD59-A6C34878D82A}">
                    <a16:rowId xmlns:a16="http://schemas.microsoft.com/office/drawing/2014/main" val="331202160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t>TPL (Test del Primo linguaggio) [± 55’]</a:t>
                      </a:r>
                    </a:p>
                  </a:txBody>
                  <a:tcPr/>
                </a:tc>
                <a:tc>
                  <a:txBody>
                    <a:bodyPr/>
                    <a:lstStyle/>
                    <a:p>
                      <a:r>
                        <a:rPr lang="it-IT" dirty="0"/>
                        <a:t>810</a:t>
                      </a:r>
                    </a:p>
                  </a:txBody>
                  <a:tcPr/>
                </a:tc>
                <a:tc>
                  <a:txBody>
                    <a:bodyPr/>
                    <a:lstStyle/>
                    <a:p>
                      <a:r>
                        <a:rPr lang="it-IT" dirty="0"/>
                        <a:t>810</a:t>
                      </a:r>
                    </a:p>
                  </a:txBody>
                  <a:tcPr/>
                </a:tc>
                <a:extLst>
                  <a:ext uri="{0D108BD9-81ED-4DB2-BD59-A6C34878D82A}">
                    <a16:rowId xmlns:a16="http://schemas.microsoft.com/office/drawing/2014/main" val="1757550599"/>
                  </a:ext>
                </a:extLst>
              </a:tr>
            </a:tbl>
          </a:graphicData>
        </a:graphic>
      </p:graphicFrame>
    </p:spTree>
    <p:extLst>
      <p:ext uri="{BB962C8B-B14F-4D97-AF65-F5344CB8AC3E}">
        <p14:creationId xmlns:p14="http://schemas.microsoft.com/office/powerpoint/2010/main" val="1759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1533;p49">
            <a:extLst>
              <a:ext uri="{FF2B5EF4-FFF2-40B4-BE49-F238E27FC236}">
                <a16:creationId xmlns:a16="http://schemas.microsoft.com/office/drawing/2014/main" id="{FE205A91-31D1-E24C-8005-27E7A7CFDDA1}"/>
              </a:ext>
            </a:extLst>
          </p:cNvPr>
          <p:cNvSpPr/>
          <p:nvPr/>
        </p:nvSpPr>
        <p:spPr>
          <a:xfrm>
            <a:off x="76200" y="1567543"/>
            <a:ext cx="2619741" cy="2504822"/>
          </a:xfrm>
          <a:prstGeom prst="ellipse">
            <a:avLst/>
          </a:prstGeom>
          <a:solidFill>
            <a:srgbClr val="C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600" b="1" dirty="0">
                <a:solidFill>
                  <a:schemeClr val="bg1"/>
                </a:solidFill>
              </a:rPr>
              <a:t>TEC</a:t>
            </a:r>
          </a:p>
          <a:p>
            <a:pPr marL="0" lvl="0" indent="0" algn="ctr" rtl="0">
              <a:spcBef>
                <a:spcPts val="0"/>
              </a:spcBef>
              <a:spcAft>
                <a:spcPts val="0"/>
              </a:spcAft>
              <a:buNone/>
            </a:pPr>
            <a:endParaRPr lang="it-IT" sz="1400" dirty="0">
              <a:solidFill>
                <a:schemeClr val="bg1"/>
              </a:solidFill>
            </a:endParaRPr>
          </a:p>
          <a:p>
            <a:pPr lvl="0" algn="ctr"/>
            <a:r>
              <a:rPr lang="it-IT" sz="1400" b="1" dirty="0">
                <a:solidFill>
                  <a:schemeClr val="bg1"/>
                </a:solidFill>
              </a:rPr>
              <a:t>Test di comprensione delle emozioni </a:t>
            </a:r>
          </a:p>
          <a:p>
            <a:pPr lvl="0" algn="ctr"/>
            <a:r>
              <a:rPr lang="it-IT" sz="1400" dirty="0">
                <a:solidFill>
                  <a:schemeClr val="bg1"/>
                </a:solidFill>
              </a:rPr>
              <a:t>(</a:t>
            </a:r>
            <a:r>
              <a:rPr lang="it-IT" sz="1400" dirty="0" err="1">
                <a:solidFill>
                  <a:schemeClr val="bg1"/>
                </a:solidFill>
              </a:rPr>
              <a:t>Pon</a:t>
            </a:r>
            <a:r>
              <a:rPr lang="it-IT" sz="1400" dirty="0">
                <a:solidFill>
                  <a:schemeClr val="bg1"/>
                </a:solidFill>
              </a:rPr>
              <a:t> &amp; Harris, 2000; Albanese &amp; Molina, 2008)</a:t>
            </a:r>
            <a:endParaRPr sz="1400" dirty="0">
              <a:solidFill>
                <a:schemeClr val="bg1"/>
              </a:solidFill>
            </a:endParaRPr>
          </a:p>
        </p:txBody>
      </p:sp>
      <p:sp>
        <p:nvSpPr>
          <p:cNvPr id="15" name="Subtitle 2">
            <a:extLst>
              <a:ext uri="{FF2B5EF4-FFF2-40B4-BE49-F238E27FC236}">
                <a16:creationId xmlns:a16="http://schemas.microsoft.com/office/drawing/2014/main" id="{6329C545-CE66-534E-A347-140627220B93}"/>
              </a:ext>
            </a:extLst>
          </p:cNvPr>
          <p:cNvSpPr txBox="1">
            <a:spLocks/>
          </p:cNvSpPr>
          <p:nvPr/>
        </p:nvSpPr>
        <p:spPr>
          <a:xfrm>
            <a:off x="3513643" y="832172"/>
            <a:ext cx="4683300" cy="21422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110000"/>
              </a:lnSpc>
            </a:pPr>
            <a:r>
              <a:rPr lang="it-IT" sz="1200" dirty="0">
                <a:solidFill>
                  <a:srgbClr val="000000"/>
                </a:solidFill>
                <a:latin typeface="Calibri" panose="020F0502020204030204" pitchFamily="34" charset="0"/>
                <a:cs typeface="Calibri" panose="020F0502020204030204" pitchFamily="34" charset="0"/>
              </a:rPr>
              <a:t>Strumento che valuta, in modo semplice e rapido, la comprensione che i bambini hanno della natura delle emozioni, delle loro cause e del modo di regolarle, attraverso differenti vignette illustrate</a:t>
            </a:r>
          </a:p>
          <a:p>
            <a:pPr algn="just">
              <a:lnSpc>
                <a:spcPct val="110000"/>
              </a:lnSpc>
            </a:pPr>
            <a:endParaRPr lang="it-IT" sz="1200" dirty="0">
              <a:solidFill>
                <a:srgbClr val="000000"/>
              </a:solidFill>
              <a:latin typeface="Calibri" panose="020F0502020204030204" pitchFamily="34" charset="0"/>
              <a:cs typeface="Calibri" panose="020F0502020204030204" pitchFamily="34" charset="0"/>
            </a:endParaRPr>
          </a:p>
        </p:txBody>
      </p:sp>
      <p:sp>
        <p:nvSpPr>
          <p:cNvPr id="16" name="Subtitle 2">
            <a:extLst>
              <a:ext uri="{FF2B5EF4-FFF2-40B4-BE49-F238E27FC236}">
                <a16:creationId xmlns:a16="http://schemas.microsoft.com/office/drawing/2014/main" id="{D2D32471-2271-FF42-A062-E663C95C9D53}"/>
              </a:ext>
            </a:extLst>
          </p:cNvPr>
          <p:cNvSpPr txBox="1">
            <a:spLocks/>
          </p:cNvSpPr>
          <p:nvPr/>
        </p:nvSpPr>
        <p:spPr>
          <a:xfrm>
            <a:off x="2827842" y="1842724"/>
            <a:ext cx="5924272" cy="21422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110000"/>
              </a:lnSpc>
            </a:pPr>
            <a:r>
              <a:rPr lang="it-IT" sz="1200" dirty="0">
                <a:solidFill>
                  <a:schemeClr val="tx1"/>
                </a:solidFill>
                <a:latin typeface="Calibri" panose="020F0502020204030204" pitchFamily="34" charset="0"/>
                <a:cs typeface="Calibri" panose="020F0502020204030204" pitchFamily="34" charset="0"/>
              </a:rPr>
              <a:t>La somministrazione prevede che lo sperimentatore mostri al bambino un’immagine il cui protagonista ha il viso lasciato in bianco, raccontando contemporaneamente la relativa storia. Dopo che ha ascoltato la storia, al bambino viene chiesto di attribuire un’emozione al personaggio principale, indicando una delle quattro possibili risposte rappresentate in basso. La risposta del bambino deve necessariamente essere di tipo non verbale, anche se può essere accompagnata da verbalizzazione</a:t>
            </a:r>
            <a:endParaRPr lang="it-IT" sz="800" dirty="0">
              <a:solidFill>
                <a:schemeClr val="tx1"/>
              </a:solidFill>
              <a:latin typeface="Calibri" panose="020F0502020204030204" pitchFamily="34" charset="0"/>
              <a:cs typeface="Calibri" panose="020F0502020204030204" pitchFamily="34" charset="0"/>
            </a:endParaRPr>
          </a:p>
        </p:txBody>
      </p:sp>
      <p:pic>
        <p:nvPicPr>
          <p:cNvPr id="17" name="Immagine 16">
            <a:extLst>
              <a:ext uri="{FF2B5EF4-FFF2-40B4-BE49-F238E27FC236}">
                <a16:creationId xmlns:a16="http://schemas.microsoft.com/office/drawing/2014/main" id="{BD9AC40B-3242-C54F-8158-D09DE7E0AA26}"/>
              </a:ext>
            </a:extLst>
          </p:cNvPr>
          <p:cNvPicPr>
            <a:picLocks noChangeAspect="1"/>
          </p:cNvPicPr>
          <p:nvPr/>
        </p:nvPicPr>
        <p:blipFill>
          <a:blip r:embed="rId3"/>
          <a:stretch>
            <a:fillRect/>
          </a:stretch>
        </p:blipFill>
        <p:spPr>
          <a:xfrm>
            <a:off x="5584370" y="2994674"/>
            <a:ext cx="3035843" cy="2087848"/>
          </a:xfrm>
          <a:prstGeom prst="rect">
            <a:avLst/>
          </a:prstGeom>
          <a:ln>
            <a:solidFill>
              <a:schemeClr val="tx1"/>
            </a:solidFill>
          </a:ln>
        </p:spPr>
      </p:pic>
    </p:spTree>
    <p:extLst>
      <p:ext uri="{BB962C8B-B14F-4D97-AF65-F5344CB8AC3E}">
        <p14:creationId xmlns:p14="http://schemas.microsoft.com/office/powerpoint/2010/main" val="3150078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54466" y="-1792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45156" y="0"/>
            <a:ext cx="9189156"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1536;p49">
            <a:extLst>
              <a:ext uri="{FF2B5EF4-FFF2-40B4-BE49-F238E27FC236}">
                <a16:creationId xmlns:a16="http://schemas.microsoft.com/office/drawing/2014/main" id="{016ECDBE-93FB-3342-87C6-049D0872920F}"/>
              </a:ext>
            </a:extLst>
          </p:cNvPr>
          <p:cNvSpPr/>
          <p:nvPr/>
        </p:nvSpPr>
        <p:spPr>
          <a:xfrm>
            <a:off x="54466" y="1569415"/>
            <a:ext cx="2492791" cy="2400254"/>
          </a:xfrm>
          <a:prstGeom prst="ellipse">
            <a:avLst/>
          </a:prstGeom>
          <a:solidFill>
            <a:srgbClr val="00206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600" dirty="0">
                <a:solidFill>
                  <a:schemeClr val="bg1"/>
                </a:solidFill>
              </a:rPr>
              <a:t>RSF</a:t>
            </a:r>
          </a:p>
          <a:p>
            <a:pPr marL="0" lvl="0" indent="0" algn="ctr" rtl="0">
              <a:spcBef>
                <a:spcPts val="0"/>
              </a:spcBef>
              <a:spcAft>
                <a:spcPts val="0"/>
              </a:spcAft>
              <a:buNone/>
            </a:pPr>
            <a:endParaRPr lang="it-IT" sz="1400" dirty="0">
              <a:solidFill>
                <a:schemeClr val="bg1"/>
              </a:solidFill>
            </a:endParaRPr>
          </a:p>
          <a:p>
            <a:pPr lvl="0" algn="ctr"/>
            <a:r>
              <a:rPr lang="it-IT" sz="1400" b="1" dirty="0">
                <a:solidFill>
                  <a:schemeClr val="bg1"/>
                </a:solidFill>
              </a:rPr>
              <a:t>Riordino storie figurate </a:t>
            </a:r>
            <a:r>
              <a:rPr lang="it-IT" sz="1400" dirty="0">
                <a:solidFill>
                  <a:schemeClr val="bg1"/>
                </a:solidFill>
              </a:rPr>
              <a:t>(WISC-III </a:t>
            </a:r>
            <a:r>
              <a:rPr lang="it-IT" sz="1400" dirty="0" err="1">
                <a:solidFill>
                  <a:schemeClr val="bg1"/>
                </a:solidFill>
              </a:rPr>
              <a:t>subtest</a:t>
            </a:r>
            <a:r>
              <a:rPr lang="it-IT" sz="1400" dirty="0">
                <a:solidFill>
                  <a:schemeClr val="bg1"/>
                </a:solidFill>
              </a:rPr>
              <a:t>)</a:t>
            </a:r>
            <a:endParaRPr sz="1400" dirty="0">
              <a:solidFill>
                <a:schemeClr val="bg1"/>
              </a:solidFill>
            </a:endParaRPr>
          </a:p>
        </p:txBody>
      </p:sp>
      <p:sp>
        <p:nvSpPr>
          <p:cNvPr id="16" name="Subtitle 2">
            <a:extLst>
              <a:ext uri="{FF2B5EF4-FFF2-40B4-BE49-F238E27FC236}">
                <a16:creationId xmlns:a16="http://schemas.microsoft.com/office/drawing/2014/main" id="{75B4EA41-069A-7942-AAA5-F42DD8169E7C}"/>
              </a:ext>
            </a:extLst>
          </p:cNvPr>
          <p:cNvSpPr txBox="1">
            <a:spLocks/>
          </p:cNvSpPr>
          <p:nvPr/>
        </p:nvSpPr>
        <p:spPr>
          <a:xfrm>
            <a:off x="3539744" y="799307"/>
            <a:ext cx="4374170" cy="18570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110000"/>
              </a:lnSpc>
            </a:pPr>
            <a:r>
              <a:rPr lang="it-IT" sz="1200" dirty="0">
                <a:solidFill>
                  <a:schemeClr val="tx1"/>
                </a:solidFill>
              </a:rPr>
              <a:t>Questa prova è considerata una buona misura dell’intelligenza generale in quanto richiede la capacità di inferire la situazione complessiva attraverso l’analisi spaziale e temporale di elementi figurativi oltre alla capacità di trarre inferenze, velocità di pensiero sequenziale e ai processi di attribuzione e intenzionalità dei personaggi rappresentati </a:t>
            </a:r>
            <a:endParaRPr lang="it-IT" sz="800" dirty="0">
              <a:solidFill>
                <a:schemeClr val="tx1"/>
              </a:solidFill>
              <a:latin typeface="Avenir Light"/>
              <a:cs typeface="Avenir Light"/>
            </a:endParaRPr>
          </a:p>
        </p:txBody>
      </p:sp>
      <p:pic>
        <p:nvPicPr>
          <p:cNvPr id="17" name="Picture 4" descr="Immagine che contiene screenshot&#10;&#10;Descrizione generata automaticamente">
            <a:extLst>
              <a:ext uri="{FF2B5EF4-FFF2-40B4-BE49-F238E27FC236}">
                <a16:creationId xmlns:a16="http://schemas.microsoft.com/office/drawing/2014/main" id="{49AD24E0-E8B7-6341-85DD-1277191362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3352963" y="2694248"/>
            <a:ext cx="2931105" cy="175318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181EFC59-2C44-A543-85FC-BAD59D4D2F28}"/>
              </a:ext>
            </a:extLst>
          </p:cNvPr>
          <p:cNvPicPr>
            <a:picLocks noChangeAspect="1"/>
          </p:cNvPicPr>
          <p:nvPr/>
        </p:nvPicPr>
        <p:blipFill>
          <a:blip r:embed="rId5"/>
          <a:stretch>
            <a:fillRect/>
          </a:stretch>
        </p:blipFill>
        <p:spPr>
          <a:xfrm>
            <a:off x="6423319" y="2577830"/>
            <a:ext cx="2257020" cy="2257020"/>
          </a:xfrm>
          <a:prstGeom prst="rect">
            <a:avLst/>
          </a:prstGeom>
          <a:ln>
            <a:solidFill>
              <a:schemeClr val="tx1"/>
            </a:solidFill>
          </a:ln>
        </p:spPr>
      </p:pic>
    </p:spTree>
    <p:extLst>
      <p:ext uri="{BB962C8B-B14F-4D97-AF65-F5344CB8AC3E}">
        <p14:creationId xmlns:p14="http://schemas.microsoft.com/office/powerpoint/2010/main" val="4060652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0" y="2102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1540;p49">
            <a:extLst>
              <a:ext uri="{FF2B5EF4-FFF2-40B4-BE49-F238E27FC236}">
                <a16:creationId xmlns:a16="http://schemas.microsoft.com/office/drawing/2014/main" id="{99FBE351-D292-6B48-8C78-80E4C8351A0B}"/>
              </a:ext>
            </a:extLst>
          </p:cNvPr>
          <p:cNvSpPr/>
          <p:nvPr/>
        </p:nvSpPr>
        <p:spPr>
          <a:xfrm>
            <a:off x="192398" y="1634728"/>
            <a:ext cx="2420173" cy="2340875"/>
          </a:xfrm>
          <a:prstGeom prst="ellipse">
            <a:avLst/>
          </a:prstGeom>
          <a:solidFill>
            <a:srgbClr val="981FA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600" b="1" dirty="0">
                <a:solidFill>
                  <a:schemeClr val="bg1"/>
                </a:solidFill>
              </a:rPr>
              <a:t>TPL</a:t>
            </a:r>
          </a:p>
          <a:p>
            <a:pPr marL="0" lvl="0" indent="0" algn="ctr" rtl="0">
              <a:spcBef>
                <a:spcPts val="0"/>
              </a:spcBef>
              <a:spcAft>
                <a:spcPts val="0"/>
              </a:spcAft>
              <a:buNone/>
            </a:pPr>
            <a:endParaRPr lang="it-IT" sz="1400" dirty="0">
              <a:solidFill>
                <a:schemeClr val="bg1"/>
              </a:solidFill>
            </a:endParaRPr>
          </a:p>
          <a:p>
            <a:pPr lvl="0" algn="ctr"/>
            <a:r>
              <a:rPr lang="it-IT" sz="1400" b="1" dirty="0">
                <a:solidFill>
                  <a:schemeClr val="bg1"/>
                </a:solidFill>
              </a:rPr>
              <a:t>Test del Primo Linguaggio </a:t>
            </a:r>
            <a:r>
              <a:rPr lang="it-IT" sz="1400" dirty="0">
                <a:solidFill>
                  <a:schemeClr val="bg1"/>
                </a:solidFill>
              </a:rPr>
              <a:t>(</a:t>
            </a:r>
            <a:r>
              <a:rPr lang="it-IT" sz="1400" dirty="0" err="1">
                <a:solidFill>
                  <a:schemeClr val="bg1"/>
                </a:solidFill>
              </a:rPr>
              <a:t>Axia</a:t>
            </a:r>
            <a:r>
              <a:rPr lang="it-IT" sz="1400" dirty="0">
                <a:solidFill>
                  <a:schemeClr val="bg1"/>
                </a:solidFill>
              </a:rPr>
              <a:t>, 1995)</a:t>
            </a:r>
            <a:endParaRPr sz="1400" dirty="0">
              <a:solidFill>
                <a:schemeClr val="bg1"/>
              </a:solidFill>
            </a:endParaRPr>
          </a:p>
        </p:txBody>
      </p:sp>
      <p:sp>
        <p:nvSpPr>
          <p:cNvPr id="16" name="Rettangolo 15">
            <a:extLst>
              <a:ext uri="{FF2B5EF4-FFF2-40B4-BE49-F238E27FC236}">
                <a16:creationId xmlns:a16="http://schemas.microsoft.com/office/drawing/2014/main" id="{2D42C926-5623-9B40-8886-82615864D9C5}"/>
              </a:ext>
            </a:extLst>
          </p:cNvPr>
          <p:cNvSpPr/>
          <p:nvPr/>
        </p:nvSpPr>
        <p:spPr>
          <a:xfrm>
            <a:off x="3285211" y="877446"/>
            <a:ext cx="4907344" cy="738664"/>
          </a:xfrm>
          <a:prstGeom prst="rect">
            <a:avLst/>
          </a:prstGeom>
        </p:spPr>
        <p:txBody>
          <a:bodyPr wrap="square">
            <a:spAutoFit/>
          </a:bodyPr>
          <a:lstStyle/>
          <a:p>
            <a:r>
              <a:rPr lang="it-IT" sz="1400" dirty="0">
                <a:latin typeface="Calibri" panose="020F0502020204030204" pitchFamily="34" charset="0"/>
              </a:rPr>
              <a:t>È un metodo diretto di valutazione dello sviluppo linguistico il cui scopo è fornire una descrizione delle principali abilità linguistiche che emergono nei primi anni di vita.</a:t>
            </a:r>
          </a:p>
        </p:txBody>
      </p:sp>
      <p:sp>
        <p:nvSpPr>
          <p:cNvPr id="17" name="Rettangolo 16">
            <a:extLst>
              <a:ext uri="{FF2B5EF4-FFF2-40B4-BE49-F238E27FC236}">
                <a16:creationId xmlns:a16="http://schemas.microsoft.com/office/drawing/2014/main" id="{E1EDCD91-BAA9-BC4C-BDC1-7FAF13AD2430}"/>
              </a:ext>
            </a:extLst>
          </p:cNvPr>
          <p:cNvSpPr/>
          <p:nvPr/>
        </p:nvSpPr>
        <p:spPr>
          <a:xfrm>
            <a:off x="3285211" y="2009678"/>
            <a:ext cx="2895433" cy="1815882"/>
          </a:xfrm>
          <a:prstGeom prst="rect">
            <a:avLst/>
          </a:prstGeom>
        </p:spPr>
        <p:txBody>
          <a:bodyPr wrap="square">
            <a:spAutoFit/>
          </a:bodyPr>
          <a:lstStyle/>
          <a:p>
            <a:endParaRPr lang="it-IT" sz="1400" dirty="0">
              <a:latin typeface="Calibri" panose="020F0502020204030204" pitchFamily="34" charset="0"/>
            </a:endParaRPr>
          </a:p>
          <a:p>
            <a:r>
              <a:rPr lang="it-IT" sz="1400" dirty="0"/>
              <a:t>Il test è costituito da </a:t>
            </a:r>
            <a:r>
              <a:rPr lang="it-IT" sz="1400" b="1" dirty="0"/>
              <a:t>3 scale</a:t>
            </a:r>
            <a:r>
              <a:rPr lang="it-IT" sz="1400" dirty="0"/>
              <a:t>, ognuna articolata in una serie di prove di comprensione e una serie di prove di produzione linguistica, che riguardano i 3 aspetti più importanti del linguaggio: </a:t>
            </a:r>
            <a:r>
              <a:rPr lang="it-IT" sz="1400" b="1" dirty="0"/>
              <a:t>pragmatica, semantica e prima sintassi</a:t>
            </a:r>
            <a:r>
              <a:rPr lang="it-IT" sz="1400" dirty="0"/>
              <a:t>.</a:t>
            </a:r>
            <a:endParaRPr lang="it-IT" sz="1400" dirty="0">
              <a:latin typeface="Calibri" panose="020F0502020204030204" pitchFamily="34" charset="0"/>
            </a:endParaRPr>
          </a:p>
        </p:txBody>
      </p:sp>
      <p:sp>
        <p:nvSpPr>
          <p:cNvPr id="2" name="CasellaDiTesto 1">
            <a:extLst>
              <a:ext uri="{FF2B5EF4-FFF2-40B4-BE49-F238E27FC236}">
                <a16:creationId xmlns:a16="http://schemas.microsoft.com/office/drawing/2014/main" id="{E6B0A61B-6A89-7A48-8A5D-05CDEAC6600E}"/>
              </a:ext>
            </a:extLst>
          </p:cNvPr>
          <p:cNvSpPr txBox="1"/>
          <p:nvPr/>
        </p:nvSpPr>
        <p:spPr>
          <a:xfrm>
            <a:off x="6356037" y="2220389"/>
            <a:ext cx="2529780" cy="2677656"/>
          </a:xfrm>
          <a:prstGeom prst="rect">
            <a:avLst/>
          </a:prstGeom>
          <a:noFill/>
          <a:ln>
            <a:solidFill>
              <a:srgbClr val="C00000"/>
            </a:solidFill>
          </a:ln>
        </p:spPr>
        <p:txBody>
          <a:bodyPr wrap="square" rtlCol="0">
            <a:spAutoFit/>
          </a:bodyPr>
          <a:lstStyle/>
          <a:p>
            <a:r>
              <a:rPr lang="it-IT" sz="1400" b="1" dirty="0"/>
              <a:t>Es</a:t>
            </a:r>
            <a:r>
              <a:rPr lang="it-IT" sz="1400" dirty="0"/>
              <a:t>. Al bambino vengono presentate 4 figure di oggetti e si chiede «mostrami qual è il bicchiere»</a:t>
            </a:r>
          </a:p>
          <a:p>
            <a:endParaRPr lang="it-IT" sz="1400" dirty="0"/>
          </a:p>
          <a:p>
            <a:endParaRPr lang="it-IT" sz="1400" dirty="0"/>
          </a:p>
          <a:p>
            <a:endParaRPr lang="it-IT" sz="1400" dirty="0"/>
          </a:p>
          <a:p>
            <a:endParaRPr lang="it-IT" sz="1400" dirty="0"/>
          </a:p>
          <a:p>
            <a:endParaRPr lang="it-IT" sz="1400" dirty="0"/>
          </a:p>
          <a:p>
            <a:endParaRPr lang="it-IT" sz="1400" dirty="0"/>
          </a:p>
          <a:p>
            <a:endParaRPr lang="it-IT" sz="1400" dirty="0"/>
          </a:p>
          <a:p>
            <a:endParaRPr lang="it-IT" sz="1400" dirty="0"/>
          </a:p>
        </p:txBody>
      </p:sp>
      <p:pic>
        <p:nvPicPr>
          <p:cNvPr id="6" name="Immagine 5">
            <a:extLst>
              <a:ext uri="{FF2B5EF4-FFF2-40B4-BE49-F238E27FC236}">
                <a16:creationId xmlns:a16="http://schemas.microsoft.com/office/drawing/2014/main" id="{F83B5BA0-777D-B944-9AD3-D1C9126485E5}"/>
              </a:ext>
            </a:extLst>
          </p:cNvPr>
          <p:cNvPicPr>
            <a:picLocks noChangeAspect="1"/>
          </p:cNvPicPr>
          <p:nvPr/>
        </p:nvPicPr>
        <p:blipFill>
          <a:blip r:embed="rId4"/>
          <a:stretch>
            <a:fillRect/>
          </a:stretch>
        </p:blipFill>
        <p:spPr>
          <a:xfrm>
            <a:off x="7618907" y="3142979"/>
            <a:ext cx="1234963" cy="819461"/>
          </a:xfrm>
          <a:prstGeom prst="rect">
            <a:avLst/>
          </a:prstGeom>
        </p:spPr>
      </p:pic>
      <p:pic>
        <p:nvPicPr>
          <p:cNvPr id="11" name="Immagine 10">
            <a:extLst>
              <a:ext uri="{FF2B5EF4-FFF2-40B4-BE49-F238E27FC236}">
                <a16:creationId xmlns:a16="http://schemas.microsoft.com/office/drawing/2014/main" id="{0F2F7DF7-75E4-CC47-8504-51CB16827D1B}"/>
              </a:ext>
            </a:extLst>
          </p:cNvPr>
          <p:cNvPicPr>
            <a:picLocks noChangeAspect="1"/>
          </p:cNvPicPr>
          <p:nvPr/>
        </p:nvPicPr>
        <p:blipFill>
          <a:blip r:embed="rId5"/>
          <a:stretch>
            <a:fillRect/>
          </a:stretch>
        </p:blipFill>
        <p:spPr>
          <a:xfrm>
            <a:off x="6401553" y="3956094"/>
            <a:ext cx="903461" cy="903461"/>
          </a:xfrm>
          <a:prstGeom prst="rect">
            <a:avLst/>
          </a:prstGeom>
        </p:spPr>
      </p:pic>
      <p:pic>
        <p:nvPicPr>
          <p:cNvPr id="4" name="Immagine 3">
            <a:extLst>
              <a:ext uri="{FF2B5EF4-FFF2-40B4-BE49-F238E27FC236}">
                <a16:creationId xmlns:a16="http://schemas.microsoft.com/office/drawing/2014/main" id="{8A9229F8-621D-B548-A135-C90FB47D5209}"/>
              </a:ext>
            </a:extLst>
          </p:cNvPr>
          <p:cNvPicPr>
            <a:picLocks noChangeAspect="1"/>
          </p:cNvPicPr>
          <p:nvPr/>
        </p:nvPicPr>
        <p:blipFill>
          <a:blip r:embed="rId6"/>
          <a:stretch>
            <a:fillRect/>
          </a:stretch>
        </p:blipFill>
        <p:spPr>
          <a:xfrm>
            <a:off x="6497415" y="3286159"/>
            <a:ext cx="711737" cy="711737"/>
          </a:xfrm>
          <a:prstGeom prst="rect">
            <a:avLst/>
          </a:prstGeom>
        </p:spPr>
      </p:pic>
      <p:pic>
        <p:nvPicPr>
          <p:cNvPr id="18" name="Immagine 17">
            <a:extLst>
              <a:ext uri="{FF2B5EF4-FFF2-40B4-BE49-F238E27FC236}">
                <a16:creationId xmlns:a16="http://schemas.microsoft.com/office/drawing/2014/main" id="{F1C19630-E36A-8E44-BF90-A2EFBC68A265}"/>
              </a:ext>
            </a:extLst>
          </p:cNvPr>
          <p:cNvPicPr>
            <a:picLocks noChangeAspect="1"/>
          </p:cNvPicPr>
          <p:nvPr/>
        </p:nvPicPr>
        <p:blipFill>
          <a:blip r:embed="rId7"/>
          <a:stretch>
            <a:fillRect/>
          </a:stretch>
        </p:blipFill>
        <p:spPr>
          <a:xfrm>
            <a:off x="7620927" y="3975603"/>
            <a:ext cx="1218791" cy="914094"/>
          </a:xfrm>
          <a:prstGeom prst="rect">
            <a:avLst/>
          </a:prstGeom>
        </p:spPr>
      </p:pic>
    </p:spTree>
    <p:extLst>
      <p:ext uri="{BB962C8B-B14F-4D97-AF65-F5344CB8AC3E}">
        <p14:creationId xmlns:p14="http://schemas.microsoft.com/office/powerpoint/2010/main" val="398428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26634"/>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42;p32">
            <a:extLst>
              <a:ext uri="{FF2B5EF4-FFF2-40B4-BE49-F238E27FC236}">
                <a16:creationId xmlns:a16="http://schemas.microsoft.com/office/drawing/2014/main" id="{716FDE9B-09E2-A540-AC71-59578BD750C3}"/>
              </a:ext>
            </a:extLst>
          </p:cNvPr>
          <p:cNvSpPr/>
          <p:nvPr/>
        </p:nvSpPr>
        <p:spPr>
          <a:xfrm>
            <a:off x="155575" y="1363350"/>
            <a:ext cx="2636322" cy="2470068"/>
          </a:xfrm>
          <a:prstGeom prst="ellipse">
            <a:avLst/>
          </a:prstGeom>
          <a:solidFill>
            <a:srgbClr val="FE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400" dirty="0"/>
              <a:t>BAYLEY-III</a:t>
            </a:r>
          </a:p>
          <a:p>
            <a:pPr marL="0" lvl="0" indent="0" algn="ctr" rtl="0">
              <a:spcBef>
                <a:spcPts val="0"/>
              </a:spcBef>
              <a:spcAft>
                <a:spcPts val="0"/>
              </a:spcAft>
              <a:buNone/>
            </a:pPr>
            <a:endParaRPr lang="it-IT" sz="1400" dirty="0"/>
          </a:p>
          <a:p>
            <a:pPr lvl="0" algn="ctr"/>
            <a:r>
              <a:rPr lang="it-IT" sz="1400" b="1" dirty="0"/>
              <a:t>Scale di sviluppo </a:t>
            </a:r>
            <a:r>
              <a:rPr lang="it-IT" sz="1400" b="1" dirty="0" err="1"/>
              <a:t>Bayley</a:t>
            </a:r>
            <a:r>
              <a:rPr lang="it-IT" sz="1400" b="1" dirty="0"/>
              <a:t>-III </a:t>
            </a:r>
            <a:r>
              <a:rPr lang="it-IT" sz="1400" dirty="0"/>
              <a:t>(</a:t>
            </a:r>
            <a:r>
              <a:rPr lang="it-IT" sz="1400" dirty="0" err="1"/>
              <a:t>Bayley</a:t>
            </a:r>
            <a:r>
              <a:rPr lang="it-IT" sz="1400" dirty="0"/>
              <a:t>, 2009)</a:t>
            </a:r>
            <a:endParaRPr sz="1400" dirty="0"/>
          </a:p>
        </p:txBody>
      </p:sp>
      <p:pic>
        <p:nvPicPr>
          <p:cNvPr id="15" name="Immagine 14">
            <a:extLst>
              <a:ext uri="{FF2B5EF4-FFF2-40B4-BE49-F238E27FC236}">
                <a16:creationId xmlns:a16="http://schemas.microsoft.com/office/drawing/2014/main" id="{64F4DAE6-0DC2-2D42-BC99-AC8F09CF278E}"/>
              </a:ext>
            </a:extLst>
          </p:cNvPr>
          <p:cNvPicPr>
            <a:picLocks noChangeAspect="1"/>
          </p:cNvPicPr>
          <p:nvPr/>
        </p:nvPicPr>
        <p:blipFill>
          <a:blip r:embed="rId3"/>
          <a:stretch>
            <a:fillRect/>
          </a:stretch>
        </p:blipFill>
        <p:spPr>
          <a:xfrm>
            <a:off x="5684655" y="2869324"/>
            <a:ext cx="3357621" cy="2119498"/>
          </a:xfrm>
          <a:prstGeom prst="rect">
            <a:avLst/>
          </a:prstGeom>
          <a:ln>
            <a:solidFill>
              <a:schemeClr val="tx1"/>
            </a:solidFill>
          </a:ln>
        </p:spPr>
      </p:pic>
      <p:sp>
        <p:nvSpPr>
          <p:cNvPr id="16" name="Subtitle 2">
            <a:extLst>
              <a:ext uri="{FF2B5EF4-FFF2-40B4-BE49-F238E27FC236}">
                <a16:creationId xmlns:a16="http://schemas.microsoft.com/office/drawing/2014/main" id="{837AC5A3-8EAF-0B4A-8FE4-B5AE19B0D04A}"/>
              </a:ext>
            </a:extLst>
          </p:cNvPr>
          <p:cNvSpPr txBox="1">
            <a:spLocks/>
          </p:cNvSpPr>
          <p:nvPr/>
        </p:nvSpPr>
        <p:spPr>
          <a:xfrm>
            <a:off x="3614057" y="859265"/>
            <a:ext cx="4670411" cy="214226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110000"/>
              </a:lnSpc>
            </a:pPr>
            <a:r>
              <a:rPr lang="it-IT" sz="1200" dirty="0">
                <a:solidFill>
                  <a:srgbClr val="000000"/>
                </a:solidFill>
                <a:latin typeface="Calibri" panose="020F0502020204030204" pitchFamily="34" charset="0"/>
                <a:cs typeface="Calibri" panose="020F0502020204030204" pitchFamily="34" charset="0"/>
              </a:rPr>
              <a:t>Batteria a somministrazione individuale per bambini da 16 giorni a 3 anni e mezzo di età</a:t>
            </a:r>
          </a:p>
          <a:p>
            <a:pPr algn="just">
              <a:lnSpc>
                <a:spcPct val="110000"/>
              </a:lnSpc>
            </a:pPr>
            <a:r>
              <a:rPr lang="it-IT" sz="1200" dirty="0">
                <a:solidFill>
                  <a:srgbClr val="000000"/>
                </a:solidFill>
                <a:latin typeface="Calibri" panose="020F0502020204030204" pitchFamily="34" charset="0"/>
                <a:cs typeface="Calibri" panose="020F0502020204030204" pitchFamily="34" charset="0"/>
              </a:rPr>
              <a:t>Valuta lo sviluppo complessivo del bambino indagando 5 aree:</a:t>
            </a:r>
          </a:p>
          <a:p>
            <a:pPr algn="just">
              <a:lnSpc>
                <a:spcPct val="110000"/>
              </a:lnSpc>
            </a:pPr>
            <a:r>
              <a:rPr lang="it-IT" sz="1200" dirty="0">
                <a:solidFill>
                  <a:srgbClr val="000000"/>
                </a:solidFill>
                <a:latin typeface="Calibri" panose="020F0502020204030204" pitchFamily="34" charset="0"/>
                <a:cs typeface="Calibri" panose="020F0502020204030204" pitchFamily="34" charset="0"/>
              </a:rPr>
              <a:t>-- cognitiva</a:t>
            </a:r>
          </a:p>
          <a:p>
            <a:pPr algn="just">
              <a:lnSpc>
                <a:spcPct val="110000"/>
              </a:lnSpc>
            </a:pPr>
            <a:r>
              <a:rPr lang="it-IT" sz="1200" dirty="0">
                <a:solidFill>
                  <a:srgbClr val="000000"/>
                </a:solidFill>
                <a:latin typeface="Calibri" panose="020F0502020204030204" pitchFamily="34" charset="0"/>
                <a:cs typeface="Calibri" panose="020F0502020204030204" pitchFamily="34" charset="0"/>
              </a:rPr>
              <a:t>-- del linguaggio</a:t>
            </a:r>
          </a:p>
          <a:p>
            <a:pPr algn="just">
              <a:lnSpc>
                <a:spcPct val="110000"/>
              </a:lnSpc>
            </a:pPr>
            <a:r>
              <a:rPr lang="it-IT" sz="1200" dirty="0">
                <a:solidFill>
                  <a:srgbClr val="000000"/>
                </a:solidFill>
                <a:latin typeface="Calibri" panose="020F0502020204030204" pitchFamily="34" charset="0"/>
                <a:cs typeface="Calibri" panose="020F0502020204030204" pitchFamily="34" charset="0"/>
              </a:rPr>
              <a:t>-- motoria</a:t>
            </a:r>
          </a:p>
          <a:p>
            <a:pPr algn="just">
              <a:lnSpc>
                <a:spcPct val="110000"/>
              </a:lnSpc>
            </a:pPr>
            <a:r>
              <a:rPr lang="it-IT" sz="1200" dirty="0">
                <a:solidFill>
                  <a:srgbClr val="000000"/>
                </a:solidFill>
                <a:latin typeface="Calibri" panose="020F0502020204030204" pitchFamily="34" charset="0"/>
                <a:cs typeface="Calibri" panose="020F0502020204030204" pitchFamily="34" charset="0"/>
              </a:rPr>
              <a:t>-- socio-emozionale</a:t>
            </a:r>
          </a:p>
          <a:p>
            <a:pPr algn="just">
              <a:lnSpc>
                <a:spcPct val="110000"/>
              </a:lnSpc>
            </a:pPr>
            <a:r>
              <a:rPr lang="it-IT" sz="1200" dirty="0">
                <a:solidFill>
                  <a:srgbClr val="000000"/>
                </a:solidFill>
                <a:latin typeface="Calibri" panose="020F0502020204030204" pitchFamily="34" charset="0"/>
                <a:cs typeface="Calibri" panose="020F0502020204030204" pitchFamily="34" charset="0"/>
              </a:rPr>
              <a:t>-- del comportamento adattivo</a:t>
            </a:r>
          </a:p>
          <a:p>
            <a:pPr algn="just">
              <a:lnSpc>
                <a:spcPct val="110000"/>
              </a:lnSpc>
            </a:pPr>
            <a:endParaRPr lang="it-IT" sz="1200" dirty="0">
              <a:solidFill>
                <a:srgbClr val="000000"/>
              </a:solidFill>
              <a:latin typeface="Calibri" panose="020F0502020204030204" pitchFamily="34" charset="0"/>
              <a:cs typeface="Calibri" panose="020F0502020204030204" pitchFamily="34" charset="0"/>
            </a:endParaRPr>
          </a:p>
        </p:txBody>
      </p:sp>
      <p:sp>
        <p:nvSpPr>
          <p:cNvPr id="17" name="Subtitle 2">
            <a:extLst>
              <a:ext uri="{FF2B5EF4-FFF2-40B4-BE49-F238E27FC236}">
                <a16:creationId xmlns:a16="http://schemas.microsoft.com/office/drawing/2014/main" id="{0DC72418-BB44-154A-93C7-92D3A791B8F7}"/>
              </a:ext>
            </a:extLst>
          </p:cNvPr>
          <p:cNvSpPr txBox="1">
            <a:spLocks/>
          </p:cNvSpPr>
          <p:nvPr/>
        </p:nvSpPr>
        <p:spPr>
          <a:xfrm>
            <a:off x="2791897" y="3100898"/>
            <a:ext cx="2636322" cy="7949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110000"/>
              </a:lnSpc>
            </a:pPr>
            <a:r>
              <a:rPr lang="it-IT" sz="1200" dirty="0">
                <a:solidFill>
                  <a:srgbClr val="000000"/>
                </a:solidFill>
                <a:latin typeface="Calibri" panose="020F0502020204030204" pitchFamily="34" charset="0"/>
                <a:cs typeface="Calibri" panose="020F0502020204030204" pitchFamily="34" charset="0"/>
              </a:rPr>
              <a:t>Si correda di un questionario di osservazione del comportamento che integra le osservazioni dei genitori effettuate a casa con quelle registrate dall’esaminatore durante il test.</a:t>
            </a:r>
          </a:p>
          <a:p>
            <a:pPr algn="just">
              <a:lnSpc>
                <a:spcPct val="110000"/>
              </a:lnSpc>
            </a:pPr>
            <a:endParaRPr lang="it-IT" sz="12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70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 name="Google Shape;1534;p49">
            <a:extLst>
              <a:ext uri="{FF2B5EF4-FFF2-40B4-BE49-F238E27FC236}">
                <a16:creationId xmlns:a16="http://schemas.microsoft.com/office/drawing/2014/main" id="{0F21A4A1-486A-BA41-ABC6-E9C3D8424DCB}"/>
              </a:ext>
            </a:extLst>
          </p:cNvPr>
          <p:cNvSpPr/>
          <p:nvPr/>
        </p:nvSpPr>
        <p:spPr>
          <a:xfrm>
            <a:off x="147143" y="1453544"/>
            <a:ext cx="2591091" cy="2570264"/>
          </a:xfrm>
          <a:prstGeom prst="ellipse">
            <a:avLst/>
          </a:prstGeom>
          <a:solidFill>
            <a:srgbClr val="FF57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1400" dirty="0"/>
              <a:t>PVB</a:t>
            </a:r>
          </a:p>
          <a:p>
            <a:pPr marL="0" lvl="0" indent="0" algn="ctr" rtl="0">
              <a:spcBef>
                <a:spcPts val="0"/>
              </a:spcBef>
              <a:spcAft>
                <a:spcPts val="0"/>
              </a:spcAft>
              <a:buNone/>
            </a:pPr>
            <a:endParaRPr lang="it-IT" sz="1400" dirty="0"/>
          </a:p>
          <a:p>
            <a:pPr lvl="0" algn="ctr"/>
            <a:r>
              <a:rPr lang="it-IT" sz="1400" b="1" dirty="0"/>
              <a:t>Primo Vocabolario del bambino: gesti, parole e frasi</a:t>
            </a:r>
            <a:r>
              <a:rPr lang="it-IT" sz="1400" dirty="0"/>
              <a:t> (Caselli, Bello, Rinaldi, Stefanini &amp; </a:t>
            </a:r>
            <a:r>
              <a:rPr lang="it-IT" sz="1400" dirty="0" err="1"/>
              <a:t>Pasqualetti</a:t>
            </a:r>
            <a:r>
              <a:rPr lang="it-IT" sz="1400" dirty="0"/>
              <a:t>, 2015; Caselli &amp; Casadio, 1995)</a:t>
            </a:r>
            <a:endParaRPr sz="1400" dirty="0"/>
          </a:p>
        </p:txBody>
      </p:sp>
      <p:sp>
        <p:nvSpPr>
          <p:cNvPr id="19" name="Rettangolo 18">
            <a:extLst>
              <a:ext uri="{FF2B5EF4-FFF2-40B4-BE49-F238E27FC236}">
                <a16:creationId xmlns:a16="http://schemas.microsoft.com/office/drawing/2014/main" id="{442D2329-DCC5-004E-8C69-4AEC898163F8}"/>
              </a:ext>
            </a:extLst>
          </p:cNvPr>
          <p:cNvSpPr/>
          <p:nvPr/>
        </p:nvSpPr>
        <p:spPr>
          <a:xfrm>
            <a:off x="3247490" y="893212"/>
            <a:ext cx="4107919" cy="276999"/>
          </a:xfrm>
          <a:prstGeom prst="rect">
            <a:avLst/>
          </a:prstGeom>
        </p:spPr>
        <p:txBody>
          <a:bodyPr wrap="none">
            <a:spAutoFit/>
          </a:bodyPr>
          <a:lstStyle/>
          <a:p>
            <a:r>
              <a:rPr lang="it-IT" sz="1200" dirty="0">
                <a:latin typeface="Calibri" panose="020F0502020204030204" pitchFamily="34" charset="0"/>
              </a:rPr>
              <a:t>È un questionario rivolto ai genitori di bambini fra 8 e 36 mesi.</a:t>
            </a:r>
            <a:endParaRPr lang="it-IT" sz="1200" dirty="0"/>
          </a:p>
        </p:txBody>
      </p:sp>
      <p:sp>
        <p:nvSpPr>
          <p:cNvPr id="20" name="Rettangolo 19">
            <a:extLst>
              <a:ext uri="{FF2B5EF4-FFF2-40B4-BE49-F238E27FC236}">
                <a16:creationId xmlns:a16="http://schemas.microsoft.com/office/drawing/2014/main" id="{5B3A92E9-5D31-A74F-84CC-A0D1FD5BD07B}"/>
              </a:ext>
            </a:extLst>
          </p:cNvPr>
          <p:cNvSpPr/>
          <p:nvPr/>
        </p:nvSpPr>
        <p:spPr>
          <a:xfrm>
            <a:off x="2591091" y="1521184"/>
            <a:ext cx="5834452" cy="1384995"/>
          </a:xfrm>
          <a:prstGeom prst="rect">
            <a:avLst/>
          </a:prstGeom>
        </p:spPr>
        <p:txBody>
          <a:bodyPr wrap="square">
            <a:spAutoFit/>
          </a:bodyPr>
          <a:lstStyle/>
          <a:p>
            <a:pPr marL="449999" indent="-7188" algn="just"/>
            <a:r>
              <a:rPr lang="it-IT" sz="1200" dirty="0">
                <a:latin typeface="Calibri" panose="020F0502020204030204" pitchFamily="34" charset="0"/>
              </a:rPr>
              <a:t>Lo strumento consiste in due forme differenti: la forma “Parole e Gesti”, originariamente progettata per bambini di età compresa tra 8 e 16 mesi e ora estesa fino ai 18 mesi, valuta la comprensione della frase, la produzione del vocabolario e la produzione di gesti; la forma “Parole e Frasi”, per i bambini dai 16 ai 30 mesi di età, valuta il vocabolario produttivo e la competenza morfosintattica.</a:t>
            </a:r>
            <a:endParaRPr lang="it-IT" sz="1200" dirty="0"/>
          </a:p>
          <a:p>
            <a:br>
              <a:rPr lang="it-IT" sz="1200" dirty="0"/>
            </a:br>
            <a:endParaRPr lang="it-IT" sz="1200" dirty="0"/>
          </a:p>
        </p:txBody>
      </p:sp>
      <p:pic>
        <p:nvPicPr>
          <p:cNvPr id="21" name="Picture 2" descr="Immagine che contiene testo&#10;&#10;Descrizione generata automaticamente">
            <a:extLst>
              <a:ext uri="{FF2B5EF4-FFF2-40B4-BE49-F238E27FC236}">
                <a16:creationId xmlns:a16="http://schemas.microsoft.com/office/drawing/2014/main" id="{D3633B2E-D279-E649-8EF8-C6A839602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250" y="3241351"/>
            <a:ext cx="2208494" cy="16029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magine che contiene testo&#10;&#10;Descrizione generata automaticamente">
            <a:extLst>
              <a:ext uri="{FF2B5EF4-FFF2-40B4-BE49-F238E27FC236}">
                <a16:creationId xmlns:a16="http://schemas.microsoft.com/office/drawing/2014/main" id="{0E569B21-0D60-7D41-9173-FD3AF1667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667" y="2955756"/>
            <a:ext cx="2529366" cy="178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6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 name="Google Shape;273;p35">
            <a:extLst>
              <a:ext uri="{FF2B5EF4-FFF2-40B4-BE49-F238E27FC236}">
                <a16:creationId xmlns:a16="http://schemas.microsoft.com/office/drawing/2014/main" id="{505490FA-6A8E-E24A-86B3-7A6C0478AE8E}"/>
              </a:ext>
            </a:extLst>
          </p:cNvPr>
          <p:cNvSpPr/>
          <p:nvPr/>
        </p:nvSpPr>
        <p:spPr>
          <a:xfrm>
            <a:off x="1777072" y="1245400"/>
            <a:ext cx="2159704" cy="2064733"/>
          </a:xfrm>
          <a:prstGeom prst="ellipse">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7" name="Google Shape;273;p35">
            <a:extLst>
              <a:ext uri="{FF2B5EF4-FFF2-40B4-BE49-F238E27FC236}">
                <a16:creationId xmlns:a16="http://schemas.microsoft.com/office/drawing/2014/main" id="{AFA93D62-602D-E046-8B66-F21F70EF82C6}"/>
              </a:ext>
            </a:extLst>
          </p:cNvPr>
          <p:cNvSpPr/>
          <p:nvPr/>
        </p:nvSpPr>
        <p:spPr>
          <a:xfrm>
            <a:off x="5560819" y="2915867"/>
            <a:ext cx="2159704" cy="2064733"/>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73;p35">
            <a:extLst>
              <a:ext uri="{FF2B5EF4-FFF2-40B4-BE49-F238E27FC236}">
                <a16:creationId xmlns:a16="http://schemas.microsoft.com/office/drawing/2014/main" id="{3157877F-0746-6C40-88E7-5DE2560615C6}"/>
              </a:ext>
            </a:extLst>
          </p:cNvPr>
          <p:cNvSpPr/>
          <p:nvPr/>
        </p:nvSpPr>
        <p:spPr>
          <a:xfrm>
            <a:off x="3680611" y="1481016"/>
            <a:ext cx="2622121" cy="2360684"/>
          </a:xfrm>
          <a:prstGeom prst="ellipse">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8" name="Google Shape;273;p35">
            <a:extLst>
              <a:ext uri="{FF2B5EF4-FFF2-40B4-BE49-F238E27FC236}">
                <a16:creationId xmlns:a16="http://schemas.microsoft.com/office/drawing/2014/main" id="{9E744526-9CF7-3642-BB7B-D78440B0E15B}"/>
              </a:ext>
            </a:extLst>
          </p:cNvPr>
          <p:cNvSpPr/>
          <p:nvPr/>
        </p:nvSpPr>
        <p:spPr>
          <a:xfrm>
            <a:off x="3440603" y="3103939"/>
            <a:ext cx="809156" cy="681709"/>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2" name="Rettangolo 1">
            <a:extLst>
              <a:ext uri="{FF2B5EF4-FFF2-40B4-BE49-F238E27FC236}">
                <a16:creationId xmlns:a16="http://schemas.microsoft.com/office/drawing/2014/main" id="{91B25F90-2869-9A4C-A709-E26EFA1608D6}"/>
              </a:ext>
            </a:extLst>
          </p:cNvPr>
          <p:cNvSpPr/>
          <p:nvPr/>
        </p:nvSpPr>
        <p:spPr>
          <a:xfrm>
            <a:off x="3849499" y="2420242"/>
            <a:ext cx="2284343" cy="461665"/>
          </a:xfrm>
          <a:prstGeom prst="rect">
            <a:avLst/>
          </a:prstGeom>
        </p:spPr>
        <p:txBody>
          <a:bodyPr wrap="none">
            <a:spAutoFit/>
          </a:bodyPr>
          <a:lstStyle/>
          <a:p>
            <a:r>
              <a:rPr lang="it-IT" sz="2400" dirty="0">
                <a:solidFill>
                  <a:schemeClr val="bg1"/>
                </a:solidFill>
              </a:rPr>
              <a:t>2. MOTIVAZIONE</a:t>
            </a:r>
          </a:p>
        </p:txBody>
      </p:sp>
    </p:spTree>
    <p:extLst>
      <p:ext uri="{BB962C8B-B14F-4D97-AF65-F5344CB8AC3E}">
        <p14:creationId xmlns:p14="http://schemas.microsoft.com/office/powerpoint/2010/main" val="2168154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155575" y="793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Rettangolo 1">
            <a:extLst>
              <a:ext uri="{FF2B5EF4-FFF2-40B4-BE49-F238E27FC236}">
                <a16:creationId xmlns:a16="http://schemas.microsoft.com/office/drawing/2014/main" id="{91B25F90-2869-9A4C-A709-E26EFA1608D6}"/>
              </a:ext>
            </a:extLst>
          </p:cNvPr>
          <p:cNvSpPr/>
          <p:nvPr/>
        </p:nvSpPr>
        <p:spPr>
          <a:xfrm>
            <a:off x="4037159" y="2344653"/>
            <a:ext cx="1982979" cy="461665"/>
          </a:xfrm>
          <a:prstGeom prst="rect">
            <a:avLst/>
          </a:prstGeom>
        </p:spPr>
        <p:txBody>
          <a:bodyPr wrap="none">
            <a:spAutoFit/>
          </a:bodyPr>
          <a:lstStyle/>
          <a:p>
            <a:r>
              <a:rPr lang="it-IT" sz="2400" dirty="0">
                <a:solidFill>
                  <a:schemeClr val="bg1"/>
                </a:solidFill>
              </a:rPr>
              <a:t>MOTIVAZIONE</a:t>
            </a:r>
          </a:p>
        </p:txBody>
      </p:sp>
      <p:sp>
        <p:nvSpPr>
          <p:cNvPr id="3" name="CasellaDiTesto 2">
            <a:extLst>
              <a:ext uri="{FF2B5EF4-FFF2-40B4-BE49-F238E27FC236}">
                <a16:creationId xmlns:a16="http://schemas.microsoft.com/office/drawing/2014/main" id="{885FF118-0439-8646-9488-C1A274917F9C}"/>
              </a:ext>
            </a:extLst>
          </p:cNvPr>
          <p:cNvSpPr txBox="1"/>
          <p:nvPr/>
        </p:nvSpPr>
        <p:spPr>
          <a:xfrm>
            <a:off x="155575" y="1462086"/>
            <a:ext cx="8524053" cy="2893100"/>
          </a:xfrm>
          <a:prstGeom prst="rect">
            <a:avLst/>
          </a:prstGeom>
          <a:noFill/>
        </p:spPr>
        <p:txBody>
          <a:bodyPr wrap="square" rtlCol="0">
            <a:spAutoFit/>
          </a:bodyPr>
          <a:lstStyle/>
          <a:p>
            <a:pPr algn="just"/>
            <a:r>
              <a:rPr lang="it-IT" sz="1400" b="1" dirty="0">
                <a:solidFill>
                  <a:srgbClr val="C00000"/>
                </a:solidFill>
              </a:rPr>
              <a:t>Linee guida territoriali 2019-2020 Regione Toscana</a:t>
            </a:r>
          </a:p>
          <a:p>
            <a:pPr algn="just"/>
            <a:endParaRPr lang="it-IT" sz="1400" b="1" dirty="0">
              <a:solidFill>
                <a:srgbClr val="C00000"/>
              </a:solidFill>
            </a:endParaRPr>
          </a:p>
          <a:p>
            <a:pPr algn="just"/>
            <a:r>
              <a:rPr lang="it-IT" sz="1400" dirty="0"/>
              <a:t>Per l’anno educativo e scolastico 2019/2020 viene introdotta per la prima volta all’interno della programmazione territoriale del P.E.Z. un’azione a regia regionale dedicata alla lettura ad alta voce.</a:t>
            </a:r>
          </a:p>
          <a:p>
            <a:pPr algn="just"/>
            <a:endParaRPr lang="it-IT" sz="1400" dirty="0"/>
          </a:p>
          <a:p>
            <a:pPr algn="just"/>
            <a:r>
              <a:rPr lang="it-IT" sz="1400" dirty="0"/>
              <a:t>La letteratura psicopedagogica e </a:t>
            </a:r>
            <a:r>
              <a:rPr lang="it-IT" sz="1400" dirty="0" err="1"/>
              <a:t>neuroscientifica</a:t>
            </a:r>
            <a:r>
              <a:rPr lang="it-IT" sz="1400" dirty="0"/>
              <a:t> più recente ha consentito di raccogliere numerose evidenze scientifiche circa l’utilità della pratica di lettura ad alta voce per facilitare lo sviluppo cognitivo ed emotivo dei bambini e dei ragazzi, attraverso il rafforzamento delle funzioni cognitive di base, delle competenze di riconoscimento e di gestione delle proprie emozioni e di riconoscimento delle emozioni altrui, tramite lo sviluppo di empatia, lo sviluppo o il recupero e rinforzo delle competenze di base e delle life </a:t>
            </a:r>
            <a:r>
              <a:rPr lang="it-IT" sz="1400" dirty="0" err="1"/>
              <a:t>skills</a:t>
            </a:r>
            <a:r>
              <a:rPr lang="it-IT" sz="1400" dirty="0"/>
              <a:t>. </a:t>
            </a:r>
          </a:p>
          <a:p>
            <a:pPr algn="just"/>
            <a:endParaRPr lang="it-IT" sz="1400" dirty="0"/>
          </a:p>
          <a:p>
            <a:pPr algn="just"/>
            <a:r>
              <a:rPr lang="it-IT" sz="1400" b="1" dirty="0"/>
              <a:t>La somma degli effetti di una pratica costante di lettura ad alta voce ha una forte incidenza positiva sul successo scolastico, con effetti a cascata importanti sull’autostima e l’autoefficacia.</a:t>
            </a:r>
          </a:p>
        </p:txBody>
      </p:sp>
    </p:spTree>
    <p:extLst>
      <p:ext uri="{BB962C8B-B14F-4D97-AF65-F5344CB8AC3E}">
        <p14:creationId xmlns:p14="http://schemas.microsoft.com/office/powerpoint/2010/main" val="2337100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155575" y="793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Rettangolo 1">
            <a:extLst>
              <a:ext uri="{FF2B5EF4-FFF2-40B4-BE49-F238E27FC236}">
                <a16:creationId xmlns:a16="http://schemas.microsoft.com/office/drawing/2014/main" id="{91B25F90-2869-9A4C-A709-E26EFA1608D6}"/>
              </a:ext>
            </a:extLst>
          </p:cNvPr>
          <p:cNvSpPr/>
          <p:nvPr/>
        </p:nvSpPr>
        <p:spPr>
          <a:xfrm>
            <a:off x="4037159" y="2344653"/>
            <a:ext cx="1982979" cy="461665"/>
          </a:xfrm>
          <a:prstGeom prst="rect">
            <a:avLst/>
          </a:prstGeom>
        </p:spPr>
        <p:txBody>
          <a:bodyPr wrap="none">
            <a:spAutoFit/>
          </a:bodyPr>
          <a:lstStyle/>
          <a:p>
            <a:r>
              <a:rPr lang="it-IT" sz="2400" dirty="0">
                <a:solidFill>
                  <a:schemeClr val="bg1"/>
                </a:solidFill>
              </a:rPr>
              <a:t>MOTIVAZIONE</a:t>
            </a:r>
          </a:p>
        </p:txBody>
      </p:sp>
      <p:sp>
        <p:nvSpPr>
          <p:cNvPr id="3" name="CasellaDiTesto 2">
            <a:extLst>
              <a:ext uri="{FF2B5EF4-FFF2-40B4-BE49-F238E27FC236}">
                <a16:creationId xmlns:a16="http://schemas.microsoft.com/office/drawing/2014/main" id="{885FF118-0439-8646-9488-C1A274917F9C}"/>
              </a:ext>
            </a:extLst>
          </p:cNvPr>
          <p:cNvSpPr txBox="1"/>
          <p:nvPr/>
        </p:nvSpPr>
        <p:spPr>
          <a:xfrm>
            <a:off x="77821" y="1136729"/>
            <a:ext cx="8482519" cy="3970318"/>
          </a:xfrm>
          <a:prstGeom prst="rect">
            <a:avLst/>
          </a:prstGeom>
          <a:solidFill>
            <a:schemeClr val="bg1"/>
          </a:solidFill>
        </p:spPr>
        <p:txBody>
          <a:bodyPr wrap="square" rtlCol="0">
            <a:spAutoFit/>
          </a:bodyPr>
          <a:lstStyle/>
          <a:p>
            <a:r>
              <a:rPr lang="it-IT" sz="1400" b="1" dirty="0">
                <a:solidFill>
                  <a:srgbClr val="C00000"/>
                </a:solidFill>
              </a:rPr>
              <a:t>Indicazioni Nazionali per i curricolo della scuola dell’infanzia e del primo ciclo d’istruzione</a:t>
            </a:r>
          </a:p>
          <a:p>
            <a:endParaRPr lang="it-IT" sz="1400" b="1" dirty="0">
              <a:solidFill>
                <a:srgbClr val="C00000"/>
              </a:solidFill>
            </a:endParaRPr>
          </a:p>
          <a:p>
            <a:r>
              <a:rPr lang="it-IT" sz="1400" b="1" i="1" dirty="0">
                <a:solidFill>
                  <a:srgbClr val="002060"/>
                </a:solidFill>
              </a:rPr>
              <a:t>I discorsi e le parole</a:t>
            </a:r>
          </a:p>
          <a:p>
            <a:r>
              <a:rPr lang="it-IT" sz="1400" dirty="0"/>
              <a:t>L’incontro e la lettura di libri illustrati, l’analisi dei messaggi presenti nell’ambiente incoraggiano il progressivo avvicinarsi dei bambini alla lingua scritta, e </a:t>
            </a:r>
            <a:r>
              <a:rPr lang="it-IT" sz="1400" b="1" dirty="0"/>
              <a:t>motivano un rapporto positivo con la lettura e la scrittura</a:t>
            </a:r>
            <a:r>
              <a:rPr lang="it-IT" sz="1400" dirty="0"/>
              <a:t>. </a:t>
            </a:r>
          </a:p>
          <a:p>
            <a:endParaRPr lang="it-IT" sz="1400" dirty="0"/>
          </a:p>
          <a:p>
            <a:r>
              <a:rPr lang="it-IT" sz="1400" b="1" i="1" dirty="0">
                <a:solidFill>
                  <a:srgbClr val="002060"/>
                </a:solidFill>
              </a:rPr>
              <a:t>L’ambiente di apprendimento</a:t>
            </a:r>
          </a:p>
          <a:p>
            <a:r>
              <a:rPr lang="it-IT" sz="1400" dirty="0"/>
              <a:t>Particolare importanza assume la </a:t>
            </a:r>
            <a:r>
              <a:rPr lang="it-IT" sz="1400" b="1" dirty="0"/>
              <a:t>biblioteca scolastica</a:t>
            </a:r>
            <a:r>
              <a:rPr lang="it-IT" sz="1400" dirty="0"/>
              <a:t>, anche in una prospettiva multimediale, da intendersi come </a:t>
            </a:r>
            <a:r>
              <a:rPr lang="it-IT" sz="1400" b="1" dirty="0"/>
              <a:t>luogo privilegiato per la lettura e la scoperta di una pluralità di libri e di testi</a:t>
            </a:r>
            <a:r>
              <a:rPr lang="it-IT" sz="1400" dirty="0"/>
              <a:t>, che sostiene lo studio autonomo e l’apprendimento continuo; un luogo pubblico, fra scuola e territorio, che favorisce la partecipazione delle famiglie, agevola i percorsi di integrazione, crea ponti tra lingue, linguaggi, religioni e culture. </a:t>
            </a:r>
          </a:p>
          <a:p>
            <a:endParaRPr lang="it-IT" sz="1400" dirty="0"/>
          </a:p>
          <a:p>
            <a:r>
              <a:rPr lang="it-IT" sz="1400" b="1" i="1" dirty="0">
                <a:solidFill>
                  <a:srgbClr val="002060"/>
                </a:solidFill>
              </a:rPr>
              <a:t>Lettura</a:t>
            </a:r>
          </a:p>
          <a:p>
            <a:r>
              <a:rPr lang="it-IT" sz="1400" dirty="0"/>
              <a:t>La lettura va costantemente praticata su un’ampia gamma di testi appartenenti ai vari tipi e forme testuali (da testi continui a moduli, orari, grafici, mappe ecc.) per scopi diversi e con strategie funzionali al compito, senza mai tralasciare la pratica della lettura personale e dell’</a:t>
            </a:r>
            <a:r>
              <a:rPr lang="it-IT" sz="1400" b="1" dirty="0"/>
              <a:t>ascolto di testi letti dall’insegnante realizzata abitualmente senza alcuna finalizzazione, al solo scopo di alimentare il piacere di leggere</a:t>
            </a:r>
            <a:r>
              <a:rPr lang="it-IT" sz="1400" dirty="0"/>
              <a:t>. Lo sviluppo della competenza di lettura riguarda tutte le discipline. </a:t>
            </a:r>
          </a:p>
        </p:txBody>
      </p:sp>
    </p:spTree>
    <p:extLst>
      <p:ext uri="{BB962C8B-B14F-4D97-AF65-F5344CB8AC3E}">
        <p14:creationId xmlns:p14="http://schemas.microsoft.com/office/powerpoint/2010/main" val="2018195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61505" y="13212"/>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8" name="Google Shape;211;p29">
            <a:extLst>
              <a:ext uri="{FF2B5EF4-FFF2-40B4-BE49-F238E27FC236}">
                <a16:creationId xmlns:a16="http://schemas.microsoft.com/office/drawing/2014/main" id="{F64BB5B4-F670-BC4D-A4A0-71DBB1B2AC11}"/>
              </a:ext>
            </a:extLst>
          </p:cNvPr>
          <p:cNvSpPr txBox="1">
            <a:spLocks/>
          </p:cNvSpPr>
          <p:nvPr/>
        </p:nvSpPr>
        <p:spPr>
          <a:xfrm>
            <a:off x="1582037" y="2380662"/>
            <a:ext cx="2738100" cy="408600"/>
          </a:xfrm>
          <a:prstGeom prst="rect">
            <a:avLst/>
          </a:prstGeom>
        </p:spPr>
        <p:txBody>
          <a:bodyPr spcFirstLastPara="1" wrap="square" lIns="91425" tIns="91425" rIns="91425" bIns="91425" anchor="ctr"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0"/>
              </a:spcAft>
              <a:buFont typeface="Arial" charset="0"/>
              <a:buNone/>
            </a:pPr>
            <a:r>
              <a:rPr lang="it-IT" sz="2000" dirty="0">
                <a:latin typeface="Calibri" panose="020F0502020204030204" pitchFamily="34" charset="0"/>
                <a:ea typeface="Montserrat ExtraLight"/>
                <a:cs typeface="Calibri" panose="020F0502020204030204" pitchFamily="34" charset="0"/>
                <a:sym typeface="Montserrat ExtraLight"/>
              </a:rPr>
              <a:t>”Politica educativa”</a:t>
            </a:r>
            <a:endParaRPr lang="it-IT" sz="2000" dirty="0">
              <a:latin typeface="Calibri" panose="020F0502020204030204" pitchFamily="34" charset="0"/>
              <a:cs typeface="Calibri" panose="020F0502020204030204" pitchFamily="34" charset="0"/>
            </a:endParaRPr>
          </a:p>
        </p:txBody>
      </p:sp>
      <p:sp>
        <p:nvSpPr>
          <p:cNvPr id="20" name="Google Shape;211;p29">
            <a:extLst>
              <a:ext uri="{FF2B5EF4-FFF2-40B4-BE49-F238E27FC236}">
                <a16:creationId xmlns:a16="http://schemas.microsoft.com/office/drawing/2014/main" id="{4A314ED9-4838-FB4B-AB7B-4D91642A104E}"/>
              </a:ext>
            </a:extLst>
          </p:cNvPr>
          <p:cNvSpPr txBox="1">
            <a:spLocks/>
          </p:cNvSpPr>
          <p:nvPr/>
        </p:nvSpPr>
        <p:spPr>
          <a:xfrm>
            <a:off x="192398" y="3380109"/>
            <a:ext cx="5272231" cy="6885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1pPr>
            <a:lvl2pPr marL="914400" marR="0" lvl="1"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2pPr>
            <a:lvl3pPr marL="1371600" marR="0" lvl="2"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3pPr>
            <a:lvl4pPr marL="1828800" marR="0" lvl="3"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4pPr>
            <a:lvl5pPr marL="2286000" marR="0" lvl="4"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5pPr>
            <a:lvl6pPr marL="2743200" marR="0" lvl="5"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6pPr>
            <a:lvl7pPr marL="3200400" marR="0" lvl="6"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7pPr>
            <a:lvl8pPr marL="3657600" marR="0" lvl="7"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8pPr>
            <a:lvl9pPr marL="4114800" marR="0" lvl="8"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FFFFFF"/>
                </a:solidFill>
                <a:latin typeface="Montserrat Light"/>
                <a:ea typeface="Montserrat Light"/>
                <a:cs typeface="Montserrat Light"/>
                <a:sym typeface="Montserrat Light"/>
              </a:defRPr>
            </a:lvl9pPr>
          </a:lstStyle>
          <a:p>
            <a:pPr marL="0" indent="0"/>
            <a:r>
              <a:rPr lang="it-IT" sz="1600" i="1" dirty="0">
                <a:solidFill>
                  <a:schemeClr val="tx1"/>
                </a:solidFill>
                <a:latin typeface="Calibri" panose="020F0502020204030204" pitchFamily="34" charset="0"/>
                <a:ea typeface="Montserrat ExtraLight"/>
                <a:cs typeface="Calibri" panose="020F0502020204030204" pitchFamily="34" charset="0"/>
                <a:sym typeface="Montserrat ExtraLight"/>
              </a:rPr>
              <a:t>Lettura ad alta voce come pratica routinaria e quotidiana </a:t>
            </a:r>
            <a:r>
              <a:rPr lang="it-IT" sz="1600" i="1" u="sng" dirty="0">
                <a:solidFill>
                  <a:schemeClr val="tx1"/>
                </a:solidFill>
                <a:latin typeface="Calibri" panose="020F0502020204030204" pitchFamily="34" charset="0"/>
                <a:ea typeface="Montserrat ExtraLight"/>
                <a:cs typeface="Calibri" panose="020F0502020204030204" pitchFamily="34" charset="0"/>
                <a:sym typeface="Montserrat ExtraLight"/>
              </a:rPr>
              <a:t>nell’intero sistema di educazione e istruzione toscano</a:t>
            </a:r>
            <a:endParaRPr lang="it-IT" sz="1600" u="sng" dirty="0">
              <a:solidFill>
                <a:schemeClr val="tx1"/>
              </a:solidFill>
              <a:latin typeface="Calibri" panose="020F0502020204030204" pitchFamily="34" charset="0"/>
              <a:cs typeface="Calibri" panose="020F0502020204030204" pitchFamily="34" charset="0"/>
            </a:endParaRPr>
          </a:p>
        </p:txBody>
      </p:sp>
      <p:cxnSp>
        <p:nvCxnSpPr>
          <p:cNvPr id="21" name="Connettore 2 20">
            <a:extLst>
              <a:ext uri="{FF2B5EF4-FFF2-40B4-BE49-F238E27FC236}">
                <a16:creationId xmlns:a16="http://schemas.microsoft.com/office/drawing/2014/main" id="{C49DD7B9-D6CA-AC4A-BE35-1EA87D1CCCF6}"/>
              </a:ext>
            </a:extLst>
          </p:cNvPr>
          <p:cNvCxnSpPr>
            <a:cxnSpLocks/>
          </p:cNvCxnSpPr>
          <p:nvPr/>
        </p:nvCxnSpPr>
        <p:spPr>
          <a:xfrm>
            <a:off x="2774225" y="1750204"/>
            <a:ext cx="0" cy="518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Uguale 21">
            <a:extLst>
              <a:ext uri="{FF2B5EF4-FFF2-40B4-BE49-F238E27FC236}">
                <a16:creationId xmlns:a16="http://schemas.microsoft.com/office/drawing/2014/main" id="{C1E31980-7373-7948-AF2F-5A3B0713C2EF}"/>
              </a:ext>
            </a:extLst>
          </p:cNvPr>
          <p:cNvSpPr/>
          <p:nvPr/>
        </p:nvSpPr>
        <p:spPr>
          <a:xfrm>
            <a:off x="2095331" y="2729920"/>
            <a:ext cx="1216516" cy="598623"/>
          </a:xfrm>
          <a:prstGeom prst="mathEqua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highlight>
                <a:srgbClr val="FF0000"/>
              </a:highlight>
            </a:endParaRPr>
          </a:p>
        </p:txBody>
      </p:sp>
      <p:sp>
        <p:nvSpPr>
          <p:cNvPr id="23" name="Google Shape;1304;p42">
            <a:extLst>
              <a:ext uri="{FF2B5EF4-FFF2-40B4-BE49-F238E27FC236}">
                <a16:creationId xmlns:a16="http://schemas.microsoft.com/office/drawing/2014/main" id="{D25AF45A-1BB9-C848-8E70-303B5E6752D8}"/>
              </a:ext>
            </a:extLst>
          </p:cNvPr>
          <p:cNvSpPr/>
          <p:nvPr/>
        </p:nvSpPr>
        <p:spPr>
          <a:xfrm>
            <a:off x="1042998" y="1254276"/>
            <a:ext cx="3571030" cy="601109"/>
          </a:xfrm>
          <a:prstGeom prst="ellipse">
            <a:avLst/>
          </a:prstGeom>
          <a:solidFill>
            <a:srgbClr val="FE990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Sottotitolo 2">
            <a:extLst>
              <a:ext uri="{FF2B5EF4-FFF2-40B4-BE49-F238E27FC236}">
                <a16:creationId xmlns:a16="http://schemas.microsoft.com/office/drawing/2014/main" id="{F784255A-CB0B-B045-A06E-BCF692F3C7CA}"/>
              </a:ext>
            </a:extLst>
          </p:cNvPr>
          <p:cNvSpPr txBox="1">
            <a:spLocks/>
          </p:cNvSpPr>
          <p:nvPr/>
        </p:nvSpPr>
        <p:spPr bwMode="auto">
          <a:xfrm>
            <a:off x="1305766" y="1326294"/>
            <a:ext cx="4012162" cy="97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2400" b="1" dirty="0">
                <a:latin typeface="Calibri" panose="020F0502020204030204" pitchFamily="34" charset="0"/>
                <a:cs typeface="Calibri" panose="020F0502020204030204" pitchFamily="34" charset="0"/>
              </a:rPr>
              <a:t>  Progetto pluriennale</a:t>
            </a:r>
          </a:p>
        </p:txBody>
      </p:sp>
      <p:pic>
        <p:nvPicPr>
          <p:cNvPr id="4" name="Immagine 3">
            <a:extLst>
              <a:ext uri="{FF2B5EF4-FFF2-40B4-BE49-F238E27FC236}">
                <a16:creationId xmlns:a16="http://schemas.microsoft.com/office/drawing/2014/main" id="{8C73D341-621B-9840-869C-193991EE88B0}"/>
              </a:ext>
            </a:extLst>
          </p:cNvPr>
          <p:cNvPicPr>
            <a:picLocks noChangeAspect="1"/>
          </p:cNvPicPr>
          <p:nvPr/>
        </p:nvPicPr>
        <p:blipFill>
          <a:blip r:embed="rId4"/>
          <a:stretch>
            <a:fillRect/>
          </a:stretch>
        </p:blipFill>
        <p:spPr>
          <a:xfrm>
            <a:off x="6196065" y="1465707"/>
            <a:ext cx="2289223" cy="288557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7366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19;p30">
            <a:extLst>
              <a:ext uri="{FF2B5EF4-FFF2-40B4-BE49-F238E27FC236}">
                <a16:creationId xmlns:a16="http://schemas.microsoft.com/office/drawing/2014/main" id="{37E75AD1-081A-E742-A7A9-83B5EE77D139}"/>
              </a:ext>
            </a:extLst>
          </p:cNvPr>
          <p:cNvSpPr txBox="1">
            <a:spLocks/>
          </p:cNvSpPr>
          <p:nvPr/>
        </p:nvSpPr>
        <p:spPr>
          <a:xfrm>
            <a:off x="334392" y="1305239"/>
            <a:ext cx="8415574" cy="4244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2200" b="1" dirty="0">
                <a:solidFill>
                  <a:srgbClr val="C00000"/>
                </a:solidFill>
                <a:latin typeface="Calibri" panose="020F0502020204030204" pitchFamily="34" charset="0"/>
                <a:cs typeface="Calibri" panose="020F0502020204030204" pitchFamily="34" charset="0"/>
              </a:rPr>
              <a:t>Cosa ci dice la ricerca su lettura e lettura ad alta voce</a:t>
            </a:r>
            <a:br>
              <a:rPr lang="it-IT" sz="2200" b="1" dirty="0">
                <a:solidFill>
                  <a:srgbClr val="C00000"/>
                </a:solidFill>
                <a:latin typeface="Calibri" panose="020F0502020204030204" pitchFamily="34" charset="0"/>
                <a:cs typeface="Calibri" panose="020F0502020204030204" pitchFamily="34" charset="0"/>
              </a:rPr>
            </a:br>
            <a:endParaRPr lang="it-IT" sz="2200" b="1" dirty="0">
              <a:solidFill>
                <a:srgbClr val="C00000"/>
              </a:solidFill>
              <a:latin typeface="Calibri" panose="020F0502020204030204" pitchFamily="34" charset="0"/>
              <a:cs typeface="Calibri" panose="020F0502020204030204" pitchFamily="34" charset="0"/>
            </a:endParaRPr>
          </a:p>
        </p:txBody>
      </p:sp>
      <p:sp>
        <p:nvSpPr>
          <p:cNvPr id="15" name="Google Shape;1536;p49">
            <a:extLst>
              <a:ext uri="{FF2B5EF4-FFF2-40B4-BE49-F238E27FC236}">
                <a16:creationId xmlns:a16="http://schemas.microsoft.com/office/drawing/2014/main" id="{DD72DB27-6328-E245-B7CA-65D96ED193FF}"/>
              </a:ext>
            </a:extLst>
          </p:cNvPr>
          <p:cNvSpPr/>
          <p:nvPr/>
        </p:nvSpPr>
        <p:spPr>
          <a:xfrm>
            <a:off x="307975" y="1841016"/>
            <a:ext cx="564600" cy="564600"/>
          </a:xfrm>
          <a:prstGeom prst="ellipse">
            <a:avLst/>
          </a:prstGeom>
          <a:solidFill>
            <a:srgbClr val="FF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551;p49">
            <a:extLst>
              <a:ext uri="{FF2B5EF4-FFF2-40B4-BE49-F238E27FC236}">
                <a16:creationId xmlns:a16="http://schemas.microsoft.com/office/drawing/2014/main" id="{851F85C4-E71D-8940-BEB5-F7DAF4430CB5}"/>
              </a:ext>
            </a:extLst>
          </p:cNvPr>
          <p:cNvSpPr txBox="1">
            <a:spLocks/>
          </p:cNvSpPr>
          <p:nvPr/>
        </p:nvSpPr>
        <p:spPr>
          <a:xfrm>
            <a:off x="590275" y="1857563"/>
            <a:ext cx="2823300" cy="453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b="1" dirty="0">
                <a:latin typeface="Calibri" panose="020F0502020204030204" pitchFamily="34" charset="0"/>
                <a:cs typeface="Calibri" panose="020F0502020204030204" pitchFamily="34" charset="0"/>
              </a:rPr>
              <a:t>Vantaggi emotivi</a:t>
            </a:r>
          </a:p>
        </p:txBody>
      </p:sp>
      <p:sp>
        <p:nvSpPr>
          <p:cNvPr id="17" name="Google Shape;1552;p49">
            <a:extLst>
              <a:ext uri="{FF2B5EF4-FFF2-40B4-BE49-F238E27FC236}">
                <a16:creationId xmlns:a16="http://schemas.microsoft.com/office/drawing/2014/main" id="{BB8D7C8D-728E-CD43-8440-1193F91CC16B}"/>
              </a:ext>
            </a:extLst>
          </p:cNvPr>
          <p:cNvSpPr txBox="1">
            <a:spLocks/>
          </p:cNvSpPr>
          <p:nvPr/>
        </p:nvSpPr>
        <p:spPr>
          <a:xfrm>
            <a:off x="872575" y="2219624"/>
            <a:ext cx="2189400" cy="56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Empatia</a:t>
            </a:r>
          </a:p>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Comprensione/riconoscimento delle emozioni proprie ed altrui</a:t>
            </a:r>
          </a:p>
          <a:p>
            <a:pPr>
              <a:buClr>
                <a:schemeClr val="dk1"/>
              </a:buClr>
              <a:buSzPts val="1100"/>
            </a:pPr>
            <a:endParaRPr lang="it-IT" sz="1000" b="1"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18" name="Google Shape;1540;p49">
            <a:extLst>
              <a:ext uri="{FF2B5EF4-FFF2-40B4-BE49-F238E27FC236}">
                <a16:creationId xmlns:a16="http://schemas.microsoft.com/office/drawing/2014/main" id="{5EB48836-45C7-444E-9B66-E35823FC7E7D}"/>
              </a:ext>
            </a:extLst>
          </p:cNvPr>
          <p:cNvSpPr/>
          <p:nvPr/>
        </p:nvSpPr>
        <p:spPr>
          <a:xfrm>
            <a:off x="3233469" y="1737992"/>
            <a:ext cx="564600" cy="564600"/>
          </a:xfrm>
          <a:prstGeom prst="ellipse">
            <a:avLst/>
          </a:prstGeom>
          <a:solidFill>
            <a:srgbClr val="981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51;p49">
            <a:extLst>
              <a:ext uri="{FF2B5EF4-FFF2-40B4-BE49-F238E27FC236}">
                <a16:creationId xmlns:a16="http://schemas.microsoft.com/office/drawing/2014/main" id="{DFA6ED04-B155-4142-A75B-CFEC68A9B2CF}"/>
              </a:ext>
            </a:extLst>
          </p:cNvPr>
          <p:cNvSpPr txBox="1">
            <a:spLocks/>
          </p:cNvSpPr>
          <p:nvPr/>
        </p:nvSpPr>
        <p:spPr>
          <a:xfrm>
            <a:off x="3469813" y="1727042"/>
            <a:ext cx="2823300" cy="453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b="1" dirty="0">
                <a:latin typeface="Calibri" panose="020F0502020204030204" pitchFamily="34" charset="0"/>
                <a:cs typeface="Calibri" panose="020F0502020204030204" pitchFamily="34" charset="0"/>
              </a:rPr>
              <a:t>Vantaggi relazionali</a:t>
            </a:r>
          </a:p>
        </p:txBody>
      </p:sp>
      <p:sp>
        <p:nvSpPr>
          <p:cNvPr id="20" name="Google Shape;1552;p49">
            <a:extLst>
              <a:ext uri="{FF2B5EF4-FFF2-40B4-BE49-F238E27FC236}">
                <a16:creationId xmlns:a16="http://schemas.microsoft.com/office/drawing/2014/main" id="{8E30126C-D5EC-3741-99EF-D3D2D50FA13D}"/>
              </a:ext>
            </a:extLst>
          </p:cNvPr>
          <p:cNvSpPr txBox="1">
            <a:spLocks/>
          </p:cNvSpPr>
          <p:nvPr/>
        </p:nvSpPr>
        <p:spPr>
          <a:xfrm>
            <a:off x="3605194" y="2219624"/>
            <a:ext cx="2189400" cy="56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Abilità di socializzazione</a:t>
            </a:r>
          </a:p>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Teoria della mente (immedesimazione e acquisizione del punto di vista dell’altro)</a:t>
            </a:r>
          </a:p>
          <a:p>
            <a:pPr>
              <a:buClr>
                <a:schemeClr val="dk1"/>
              </a:buClr>
              <a:buSzPts val="1100"/>
            </a:pPr>
            <a:endParaRPr lang="it-IT" sz="1000" b="1"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21" name="Google Shape;242;p32">
            <a:extLst>
              <a:ext uri="{FF2B5EF4-FFF2-40B4-BE49-F238E27FC236}">
                <a16:creationId xmlns:a16="http://schemas.microsoft.com/office/drawing/2014/main" id="{F929857C-785E-BF40-A902-C1AAE0649D83}"/>
              </a:ext>
            </a:extLst>
          </p:cNvPr>
          <p:cNvSpPr/>
          <p:nvPr/>
        </p:nvSpPr>
        <p:spPr>
          <a:xfrm>
            <a:off x="6134811" y="1768234"/>
            <a:ext cx="564599" cy="511800"/>
          </a:xfrm>
          <a:prstGeom prst="ellipse">
            <a:avLst/>
          </a:prstGeom>
          <a:solidFill>
            <a:srgbClr val="FE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51;p49">
            <a:extLst>
              <a:ext uri="{FF2B5EF4-FFF2-40B4-BE49-F238E27FC236}">
                <a16:creationId xmlns:a16="http://schemas.microsoft.com/office/drawing/2014/main" id="{B9B08BA2-BD06-634A-9DBA-8AB32A012241}"/>
              </a:ext>
            </a:extLst>
          </p:cNvPr>
          <p:cNvSpPr txBox="1">
            <a:spLocks/>
          </p:cNvSpPr>
          <p:nvPr/>
        </p:nvSpPr>
        <p:spPr>
          <a:xfrm>
            <a:off x="6277483" y="1751687"/>
            <a:ext cx="2823300" cy="453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b="1" dirty="0">
                <a:latin typeface="Calibri" panose="020F0502020204030204" pitchFamily="34" charset="0"/>
                <a:cs typeface="Calibri" panose="020F0502020204030204" pitchFamily="34" charset="0"/>
              </a:rPr>
              <a:t>Vantaggi cognitivi</a:t>
            </a:r>
          </a:p>
        </p:txBody>
      </p:sp>
      <p:sp>
        <p:nvSpPr>
          <p:cNvPr id="23" name="Google Shape;1552;p49">
            <a:extLst>
              <a:ext uri="{FF2B5EF4-FFF2-40B4-BE49-F238E27FC236}">
                <a16:creationId xmlns:a16="http://schemas.microsoft.com/office/drawing/2014/main" id="{028740DA-3020-F04E-AA19-058877987CFE}"/>
              </a:ext>
            </a:extLst>
          </p:cNvPr>
          <p:cNvSpPr txBox="1">
            <a:spLocks/>
          </p:cNvSpPr>
          <p:nvPr/>
        </p:nvSpPr>
        <p:spPr>
          <a:xfrm>
            <a:off x="6560566" y="2007150"/>
            <a:ext cx="2189400" cy="56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pPr>
            <a:endParaRPr lang="it-IT" sz="1000" dirty="0">
              <a:latin typeface="Calibri" panose="020F0502020204030204" pitchFamily="34" charset="0"/>
              <a:cs typeface="Calibri" panose="020F0502020204030204" pitchFamily="34" charset="0"/>
            </a:endParaRPr>
          </a:p>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Funzioni cognitive e connettività cerebrale</a:t>
            </a:r>
          </a:p>
          <a:p>
            <a:pPr>
              <a:buClr>
                <a:schemeClr val="dk1"/>
              </a:buClr>
              <a:buSzPts val="1100"/>
            </a:pPr>
            <a:endParaRPr lang="it-IT" sz="1000" b="1"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24" name="Google Shape;1534;p49">
            <a:extLst>
              <a:ext uri="{FF2B5EF4-FFF2-40B4-BE49-F238E27FC236}">
                <a16:creationId xmlns:a16="http://schemas.microsoft.com/office/drawing/2014/main" id="{8235ABB5-613D-424C-AE44-46F914C5E06C}"/>
              </a:ext>
            </a:extLst>
          </p:cNvPr>
          <p:cNvSpPr/>
          <p:nvPr/>
        </p:nvSpPr>
        <p:spPr>
          <a:xfrm>
            <a:off x="1719625" y="3400601"/>
            <a:ext cx="564600" cy="564600"/>
          </a:xfrm>
          <a:prstGeom prst="ellipse">
            <a:avLst/>
          </a:prstGeom>
          <a:solidFill>
            <a:srgbClr val="FF5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51;p49">
            <a:extLst>
              <a:ext uri="{FF2B5EF4-FFF2-40B4-BE49-F238E27FC236}">
                <a16:creationId xmlns:a16="http://schemas.microsoft.com/office/drawing/2014/main" id="{51796C8B-A19F-B340-A5F3-E0F320C49E92}"/>
              </a:ext>
            </a:extLst>
          </p:cNvPr>
          <p:cNvSpPr txBox="1">
            <a:spLocks/>
          </p:cNvSpPr>
          <p:nvPr/>
        </p:nvSpPr>
        <p:spPr>
          <a:xfrm>
            <a:off x="2001925" y="3432140"/>
            <a:ext cx="2823300" cy="453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b="1" dirty="0">
                <a:latin typeface="Calibri" panose="020F0502020204030204" pitchFamily="34" charset="0"/>
                <a:cs typeface="Calibri" panose="020F0502020204030204" pitchFamily="34" charset="0"/>
              </a:rPr>
              <a:t>Vantaggi sulle capacità mentali</a:t>
            </a:r>
          </a:p>
        </p:txBody>
      </p:sp>
      <p:sp>
        <p:nvSpPr>
          <p:cNvPr id="26" name="Google Shape;1552;p49">
            <a:extLst>
              <a:ext uri="{FF2B5EF4-FFF2-40B4-BE49-F238E27FC236}">
                <a16:creationId xmlns:a16="http://schemas.microsoft.com/office/drawing/2014/main" id="{618ECF2A-02D2-B54D-BD58-7CBBE1B633B8}"/>
              </a:ext>
            </a:extLst>
          </p:cNvPr>
          <p:cNvSpPr txBox="1">
            <a:spLocks/>
          </p:cNvSpPr>
          <p:nvPr/>
        </p:nvSpPr>
        <p:spPr>
          <a:xfrm>
            <a:off x="2284225" y="3794201"/>
            <a:ext cx="2189400" cy="564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Creatività </a:t>
            </a:r>
          </a:p>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Immaginazione</a:t>
            </a:r>
          </a:p>
          <a:p>
            <a:pPr>
              <a:buClr>
                <a:schemeClr val="dk1"/>
              </a:buClr>
              <a:buSzPts val="1100"/>
            </a:pPr>
            <a:endParaRPr lang="it-IT" sz="1000" b="1"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27" name="Google Shape;1533;p49">
            <a:extLst>
              <a:ext uri="{FF2B5EF4-FFF2-40B4-BE49-F238E27FC236}">
                <a16:creationId xmlns:a16="http://schemas.microsoft.com/office/drawing/2014/main" id="{018A5F4F-C98A-DA44-A3E8-FFE5F1FDDC4C}"/>
              </a:ext>
            </a:extLst>
          </p:cNvPr>
          <p:cNvSpPr/>
          <p:nvPr/>
        </p:nvSpPr>
        <p:spPr>
          <a:xfrm>
            <a:off x="5327933" y="3441240"/>
            <a:ext cx="564600" cy="564600"/>
          </a:xfrm>
          <a:prstGeom prst="ellipse">
            <a:avLst/>
          </a:prstGeom>
          <a:solidFill>
            <a:srgbClr val="448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ttangolo 27">
            <a:extLst>
              <a:ext uri="{FF2B5EF4-FFF2-40B4-BE49-F238E27FC236}">
                <a16:creationId xmlns:a16="http://schemas.microsoft.com/office/drawing/2014/main" id="{A5C8E341-3C1A-6747-8E65-926C64A613D8}"/>
              </a:ext>
            </a:extLst>
          </p:cNvPr>
          <p:cNvSpPr/>
          <p:nvPr/>
        </p:nvSpPr>
        <p:spPr>
          <a:xfrm>
            <a:off x="5775152" y="3966716"/>
            <a:ext cx="1954639" cy="764889"/>
          </a:xfrm>
          <a:prstGeom prst="rect">
            <a:avLst/>
          </a:prstGeom>
        </p:spPr>
        <p:txBody>
          <a:bodyPr wrap="square">
            <a:spAutoFit/>
          </a:bodyPr>
          <a:lstStyle/>
          <a:p>
            <a:pPr marL="285750" indent="-285750">
              <a:lnSpc>
                <a:spcPct val="110000"/>
              </a:lnSpc>
              <a:buClr>
                <a:schemeClr val="accent6">
                  <a:lumMod val="75000"/>
                </a:schemeClr>
              </a:buClr>
              <a:buFont typeface="Wingdings" pitchFamily="2" charset="2"/>
              <a:buChar char="v"/>
            </a:pPr>
            <a:r>
              <a:rPr lang="it-IT" sz="1000" dirty="0">
                <a:latin typeface="Calibri" panose="020F0502020204030204" pitchFamily="34" charset="0"/>
                <a:cs typeface="Calibri" panose="020F0502020204030204" pitchFamily="34" charset="0"/>
              </a:rPr>
              <a:t>Acquisizione di un proprio vocabolario e di tecniche di lettura e comprensione del testo</a:t>
            </a:r>
          </a:p>
        </p:txBody>
      </p:sp>
      <p:sp>
        <p:nvSpPr>
          <p:cNvPr id="29" name="Google Shape;1551;p49">
            <a:extLst>
              <a:ext uri="{FF2B5EF4-FFF2-40B4-BE49-F238E27FC236}">
                <a16:creationId xmlns:a16="http://schemas.microsoft.com/office/drawing/2014/main" id="{D3B352DE-15FA-4246-B1F3-5013A0B192F4}"/>
              </a:ext>
            </a:extLst>
          </p:cNvPr>
          <p:cNvSpPr txBox="1">
            <a:spLocks/>
          </p:cNvSpPr>
          <p:nvPr/>
        </p:nvSpPr>
        <p:spPr>
          <a:xfrm>
            <a:off x="5547773" y="3461987"/>
            <a:ext cx="2823300" cy="453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b="1" dirty="0">
                <a:latin typeface="Calibri" panose="020F0502020204030204" pitchFamily="34" charset="0"/>
                <a:cs typeface="Calibri" panose="020F0502020204030204" pitchFamily="34" charset="0"/>
              </a:rPr>
              <a:t>Vantaggi linguistici</a:t>
            </a:r>
          </a:p>
        </p:txBody>
      </p:sp>
    </p:spTree>
    <p:extLst>
      <p:ext uri="{BB962C8B-B14F-4D97-AF65-F5344CB8AC3E}">
        <p14:creationId xmlns:p14="http://schemas.microsoft.com/office/powerpoint/2010/main" val="3895643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7265"/>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19;p30">
            <a:extLst>
              <a:ext uri="{FF2B5EF4-FFF2-40B4-BE49-F238E27FC236}">
                <a16:creationId xmlns:a16="http://schemas.microsoft.com/office/drawing/2014/main" id="{37E75AD1-081A-E742-A7A9-83B5EE77D139}"/>
              </a:ext>
            </a:extLst>
          </p:cNvPr>
          <p:cNvSpPr txBox="1">
            <a:spLocks/>
          </p:cNvSpPr>
          <p:nvPr/>
        </p:nvSpPr>
        <p:spPr>
          <a:xfrm>
            <a:off x="334392" y="1305239"/>
            <a:ext cx="8415574" cy="4244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sz="2200" b="1" dirty="0">
                <a:solidFill>
                  <a:srgbClr val="C00000"/>
                </a:solidFill>
                <a:latin typeface="Calibri" panose="020F0502020204030204" pitchFamily="34" charset="0"/>
                <a:cs typeface="Calibri" panose="020F0502020204030204" pitchFamily="34" charset="0"/>
              </a:rPr>
              <a:t>Vantaggi per l’educatore/insegnante</a:t>
            </a:r>
          </a:p>
        </p:txBody>
      </p:sp>
      <p:sp>
        <p:nvSpPr>
          <p:cNvPr id="15" name="Google Shape;1536;p49">
            <a:extLst>
              <a:ext uri="{FF2B5EF4-FFF2-40B4-BE49-F238E27FC236}">
                <a16:creationId xmlns:a16="http://schemas.microsoft.com/office/drawing/2014/main" id="{DD72DB27-6328-E245-B7CA-65D96ED193FF}"/>
              </a:ext>
            </a:extLst>
          </p:cNvPr>
          <p:cNvSpPr/>
          <p:nvPr/>
        </p:nvSpPr>
        <p:spPr>
          <a:xfrm>
            <a:off x="590275" y="2239149"/>
            <a:ext cx="564600" cy="492218"/>
          </a:xfrm>
          <a:prstGeom prst="ellipse">
            <a:avLst/>
          </a:prstGeom>
          <a:solidFill>
            <a:srgbClr val="FF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540;p49">
            <a:extLst>
              <a:ext uri="{FF2B5EF4-FFF2-40B4-BE49-F238E27FC236}">
                <a16:creationId xmlns:a16="http://schemas.microsoft.com/office/drawing/2014/main" id="{5EB48836-45C7-444E-9B66-E35823FC7E7D}"/>
              </a:ext>
            </a:extLst>
          </p:cNvPr>
          <p:cNvSpPr/>
          <p:nvPr/>
        </p:nvSpPr>
        <p:spPr>
          <a:xfrm>
            <a:off x="3754458" y="2743728"/>
            <a:ext cx="232006" cy="238516"/>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51;p49">
            <a:extLst>
              <a:ext uri="{FF2B5EF4-FFF2-40B4-BE49-F238E27FC236}">
                <a16:creationId xmlns:a16="http://schemas.microsoft.com/office/drawing/2014/main" id="{DFA6ED04-B155-4142-A75B-CFEC68A9B2CF}"/>
              </a:ext>
            </a:extLst>
          </p:cNvPr>
          <p:cNvSpPr txBox="1">
            <a:spLocks/>
          </p:cNvSpPr>
          <p:nvPr/>
        </p:nvSpPr>
        <p:spPr>
          <a:xfrm>
            <a:off x="872575" y="2239149"/>
            <a:ext cx="2823300" cy="453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b="1" dirty="0">
                <a:latin typeface="Calibri" panose="020F0502020204030204" pitchFamily="34" charset="0"/>
                <a:cs typeface="Calibri" panose="020F0502020204030204" pitchFamily="34" charset="0"/>
              </a:rPr>
              <a:t>Migliora il clima di classe</a:t>
            </a:r>
          </a:p>
        </p:txBody>
      </p:sp>
      <p:sp>
        <p:nvSpPr>
          <p:cNvPr id="22" name="Google Shape;1551;p49">
            <a:extLst>
              <a:ext uri="{FF2B5EF4-FFF2-40B4-BE49-F238E27FC236}">
                <a16:creationId xmlns:a16="http://schemas.microsoft.com/office/drawing/2014/main" id="{B9B08BA2-BD06-634A-9DBA-8AB32A012241}"/>
              </a:ext>
            </a:extLst>
          </p:cNvPr>
          <p:cNvSpPr txBox="1">
            <a:spLocks/>
          </p:cNvSpPr>
          <p:nvPr/>
        </p:nvSpPr>
        <p:spPr>
          <a:xfrm>
            <a:off x="3986715" y="3674060"/>
            <a:ext cx="4763251" cy="453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b="1" dirty="0">
                <a:latin typeface="Calibri" panose="020F0502020204030204" pitchFamily="34" charset="0"/>
                <a:cs typeface="Calibri" panose="020F0502020204030204" pitchFamily="34" charset="0"/>
              </a:rPr>
              <a:t>Maggiori capacità</a:t>
            </a:r>
          </a:p>
          <a:p>
            <a:endParaRPr lang="it-IT" b="1" dirty="0">
              <a:latin typeface="Calibri" panose="020F0502020204030204" pitchFamily="34" charset="0"/>
              <a:cs typeface="Calibri" panose="020F0502020204030204" pitchFamily="34" charset="0"/>
            </a:endParaRPr>
          </a:p>
          <a:p>
            <a:r>
              <a:rPr lang="it-IT" b="1" dirty="0">
                <a:latin typeface="Calibri" panose="020F0502020204030204" pitchFamily="34" charset="0"/>
                <a:cs typeface="Calibri" panose="020F0502020204030204" pitchFamily="34" charset="0"/>
              </a:rPr>
              <a:t>cognitive</a:t>
            </a:r>
          </a:p>
          <a:p>
            <a:r>
              <a:rPr lang="it-IT" b="1" dirty="0">
                <a:latin typeface="Calibri" panose="020F0502020204030204" pitchFamily="34" charset="0"/>
                <a:cs typeface="Calibri" panose="020F0502020204030204" pitchFamily="34" charset="0"/>
              </a:rPr>
              <a:t>linguistiche</a:t>
            </a:r>
          </a:p>
          <a:p>
            <a:r>
              <a:rPr lang="it-IT" b="1" dirty="0">
                <a:latin typeface="Calibri" panose="020F0502020204030204" pitchFamily="34" charset="0"/>
                <a:cs typeface="Calibri" panose="020F0502020204030204" pitchFamily="34" charset="0"/>
              </a:rPr>
              <a:t>di concentrazione </a:t>
            </a:r>
          </a:p>
          <a:p>
            <a:endParaRPr lang="it-IT" b="1" dirty="0">
              <a:latin typeface="Calibri" panose="020F0502020204030204" pitchFamily="34" charset="0"/>
              <a:cs typeface="Calibri" panose="020F0502020204030204" pitchFamily="34" charset="0"/>
            </a:endParaRPr>
          </a:p>
          <a:p>
            <a:r>
              <a:rPr lang="it-IT" b="1" dirty="0">
                <a:latin typeface="Calibri" panose="020F0502020204030204" pitchFamily="34" charset="0"/>
                <a:cs typeface="Calibri" panose="020F0502020204030204" pitchFamily="34" charset="0"/>
              </a:rPr>
              <a:t>da parte del bambino portano ad effetti trasversali su tutte le attività</a:t>
            </a:r>
          </a:p>
        </p:txBody>
      </p:sp>
      <p:sp>
        <p:nvSpPr>
          <p:cNvPr id="30" name="Google Shape;1540;p49">
            <a:extLst>
              <a:ext uri="{FF2B5EF4-FFF2-40B4-BE49-F238E27FC236}">
                <a16:creationId xmlns:a16="http://schemas.microsoft.com/office/drawing/2014/main" id="{D13B16A0-68E9-E54F-90D5-D4F0F9A3ED5C}"/>
              </a:ext>
            </a:extLst>
          </p:cNvPr>
          <p:cNvSpPr/>
          <p:nvPr/>
        </p:nvSpPr>
        <p:spPr>
          <a:xfrm>
            <a:off x="3754458" y="2960180"/>
            <a:ext cx="232006" cy="238516"/>
          </a:xfrm>
          <a:prstGeom prst="ellipse">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40;p49">
            <a:extLst>
              <a:ext uri="{FF2B5EF4-FFF2-40B4-BE49-F238E27FC236}">
                <a16:creationId xmlns:a16="http://schemas.microsoft.com/office/drawing/2014/main" id="{C75AE7A8-9B51-4245-8FE9-8B8583F4EAA2}"/>
              </a:ext>
            </a:extLst>
          </p:cNvPr>
          <p:cNvSpPr/>
          <p:nvPr/>
        </p:nvSpPr>
        <p:spPr>
          <a:xfrm>
            <a:off x="3754458" y="3176632"/>
            <a:ext cx="232006" cy="238516"/>
          </a:xfrm>
          <a:prstGeom prst="ellipse">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140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0" y="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0" name="Subtitle 2">
            <a:extLst>
              <a:ext uri="{FF2B5EF4-FFF2-40B4-BE49-F238E27FC236}">
                <a16:creationId xmlns:a16="http://schemas.microsoft.com/office/drawing/2014/main" id="{66E01068-F71C-BC4F-ABDF-9225C39FA867}"/>
              </a:ext>
            </a:extLst>
          </p:cNvPr>
          <p:cNvSpPr txBox="1">
            <a:spLocks/>
          </p:cNvSpPr>
          <p:nvPr/>
        </p:nvSpPr>
        <p:spPr>
          <a:xfrm>
            <a:off x="413836" y="1318071"/>
            <a:ext cx="7616068" cy="116309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lnSpc>
                <a:spcPct val="110000"/>
              </a:lnSpc>
            </a:pPr>
            <a:r>
              <a:rPr lang="it-IT" sz="1400" b="1" dirty="0">
                <a:solidFill>
                  <a:srgbClr val="000000"/>
                </a:solidFill>
                <a:latin typeface="Calibri" panose="020F0502020204030204" pitchFamily="34" charset="0"/>
                <a:cs typeface="Calibri" panose="020F0502020204030204" pitchFamily="34" charset="0"/>
              </a:rPr>
              <a:t>La lettura acquisisce, </a:t>
            </a:r>
            <a:r>
              <a:rPr lang="it-IT" sz="1400" dirty="0">
                <a:solidFill>
                  <a:srgbClr val="000000"/>
                </a:solidFill>
                <a:latin typeface="Calibri" panose="020F0502020204030204" pitchFamily="34" charset="0"/>
                <a:cs typeface="Calibri" panose="020F0502020204030204" pitchFamily="34" charset="0"/>
              </a:rPr>
              <a:t>se sperimentata in modo continuativo sin da piccoli, </a:t>
            </a:r>
          </a:p>
          <a:p>
            <a:pPr algn="just">
              <a:lnSpc>
                <a:spcPct val="110000"/>
              </a:lnSpc>
            </a:pPr>
            <a:r>
              <a:rPr lang="it-IT" sz="1400" dirty="0">
                <a:solidFill>
                  <a:srgbClr val="000000"/>
                </a:solidFill>
                <a:latin typeface="Calibri" panose="020F0502020204030204" pitchFamily="34" charset="0"/>
                <a:cs typeface="Calibri" panose="020F0502020204030204" pitchFamily="34" charset="0"/>
              </a:rPr>
              <a:t>attraverso la mediazione di adulti significativi, una </a:t>
            </a:r>
            <a:r>
              <a:rPr lang="it-IT" sz="1400" b="1" dirty="0">
                <a:solidFill>
                  <a:srgbClr val="000000"/>
                </a:solidFill>
                <a:latin typeface="Calibri" panose="020F0502020204030204" pitchFamily="34" charset="0"/>
                <a:cs typeface="Calibri" panose="020F0502020204030204" pitchFamily="34" charset="0"/>
              </a:rPr>
              <a:t>connotazione affettiva positiva.</a:t>
            </a:r>
          </a:p>
          <a:p>
            <a:pPr algn="just">
              <a:lnSpc>
                <a:spcPct val="110000"/>
              </a:lnSpc>
            </a:pPr>
            <a:r>
              <a:rPr lang="it-IT" sz="1400" dirty="0">
                <a:solidFill>
                  <a:srgbClr val="000000"/>
                </a:solidFill>
                <a:latin typeface="Calibri" panose="020F0502020204030204" pitchFamily="34" charset="0"/>
                <a:cs typeface="Calibri" panose="020F0502020204030204" pitchFamily="34" charset="0"/>
              </a:rPr>
              <a:t>Per mantenere tale connotazione occorre rinnovare l’esperienza della </a:t>
            </a:r>
            <a:r>
              <a:rPr lang="it-IT" sz="1400" b="1" dirty="0">
                <a:solidFill>
                  <a:srgbClr val="000000"/>
                </a:solidFill>
                <a:latin typeface="Calibri" panose="020F0502020204030204" pitchFamily="34" charset="0"/>
                <a:cs typeface="Calibri" panose="020F0502020204030204" pitchFamily="34" charset="0"/>
              </a:rPr>
              <a:t>lettura</a:t>
            </a:r>
            <a:r>
              <a:rPr lang="it-IT" sz="1400" dirty="0">
                <a:solidFill>
                  <a:srgbClr val="000000"/>
                </a:solidFill>
                <a:latin typeface="Calibri" panose="020F0502020204030204" pitchFamily="34" charset="0"/>
                <a:cs typeface="Calibri" panose="020F0502020204030204" pitchFamily="34" charset="0"/>
              </a:rPr>
              <a:t> come </a:t>
            </a:r>
            <a:r>
              <a:rPr lang="it-IT" sz="1400" b="1" dirty="0">
                <a:solidFill>
                  <a:srgbClr val="000000"/>
                </a:solidFill>
                <a:latin typeface="Calibri" panose="020F0502020204030204" pitchFamily="34" charset="0"/>
                <a:cs typeface="Calibri" panose="020F0502020204030204" pitchFamily="34" charset="0"/>
              </a:rPr>
              <a:t>piacere.</a:t>
            </a:r>
          </a:p>
          <a:p>
            <a:pPr algn="just">
              <a:lnSpc>
                <a:spcPct val="110000"/>
              </a:lnSpc>
            </a:pPr>
            <a:endParaRPr lang="it-IT" sz="1400" dirty="0">
              <a:solidFill>
                <a:srgbClr val="000000"/>
              </a:solidFill>
              <a:latin typeface="Calibri" panose="020F0502020204030204" pitchFamily="34" charset="0"/>
              <a:cs typeface="Calibri" panose="020F0502020204030204" pitchFamily="34" charset="0"/>
            </a:endParaRPr>
          </a:p>
        </p:txBody>
      </p:sp>
      <p:pic>
        <p:nvPicPr>
          <p:cNvPr id="35" name="Immagine 34">
            <a:extLst>
              <a:ext uri="{FF2B5EF4-FFF2-40B4-BE49-F238E27FC236}">
                <a16:creationId xmlns:a16="http://schemas.microsoft.com/office/drawing/2014/main" id="{B1E049B0-2613-BB48-9D2E-827379F08E7E}"/>
              </a:ext>
            </a:extLst>
          </p:cNvPr>
          <p:cNvPicPr>
            <a:picLocks noChangeAspect="1"/>
          </p:cNvPicPr>
          <p:nvPr/>
        </p:nvPicPr>
        <p:blipFill>
          <a:blip r:embed="rId4"/>
          <a:stretch>
            <a:fillRect/>
          </a:stretch>
        </p:blipFill>
        <p:spPr>
          <a:xfrm>
            <a:off x="3649376" y="2894476"/>
            <a:ext cx="5321203" cy="2142264"/>
          </a:xfrm>
          <a:prstGeom prst="rect">
            <a:avLst/>
          </a:prstGeom>
          <a:effectLst>
            <a:outerShdw blurRad="50800" dist="38100" dir="2700000" algn="tl" rotWithShape="0">
              <a:prstClr val="black">
                <a:alpha val="40000"/>
              </a:prstClr>
            </a:outerShdw>
          </a:effectLst>
        </p:spPr>
      </p:pic>
      <p:sp>
        <p:nvSpPr>
          <p:cNvPr id="32" name="CasellaDiTesto 31">
            <a:extLst>
              <a:ext uri="{FF2B5EF4-FFF2-40B4-BE49-F238E27FC236}">
                <a16:creationId xmlns:a16="http://schemas.microsoft.com/office/drawing/2014/main" id="{BE29F819-A5D0-C141-90A8-CDDBAE31C840}"/>
              </a:ext>
            </a:extLst>
          </p:cNvPr>
          <p:cNvSpPr txBox="1"/>
          <p:nvPr/>
        </p:nvSpPr>
        <p:spPr>
          <a:xfrm>
            <a:off x="2607917" y="2358682"/>
            <a:ext cx="6362662" cy="1092607"/>
          </a:xfrm>
          <a:prstGeom prst="rect">
            <a:avLst/>
          </a:prstGeom>
          <a:solidFill>
            <a:schemeClr val="bg1"/>
          </a:solidFill>
        </p:spPr>
        <p:txBody>
          <a:bodyPr wrap="square" rtlCol="0">
            <a:spAutoFit/>
          </a:bodyPr>
          <a:lstStyle/>
          <a:p>
            <a:pPr algn="just"/>
            <a:r>
              <a:rPr lang="it-IT" sz="1300" dirty="0">
                <a:latin typeface="Calibri" panose="020F0502020204030204" pitchFamily="34" charset="0"/>
                <a:cs typeface="Calibri" panose="020F0502020204030204" pitchFamily="34" charset="0"/>
              </a:rPr>
              <a:t>La lettura ad alta voce utilizzata in modo sistematico sin dalla scuola dell’infanzia e dal nido, costituisce la possibilità di </a:t>
            </a:r>
            <a:r>
              <a:rPr lang="it-IT" sz="1300" b="1" dirty="0">
                <a:latin typeface="Calibri" panose="020F0502020204030204" pitchFamily="34" charset="0"/>
                <a:cs typeface="Calibri" panose="020F0502020204030204" pitchFamily="34" charset="0"/>
              </a:rPr>
              <a:t>ridurre l’impatto delle differenti provenienze socio-economico-culturali </a:t>
            </a:r>
            <a:r>
              <a:rPr lang="it-IT" sz="1300" dirty="0">
                <a:latin typeface="Calibri" panose="020F0502020204030204" pitchFamily="34" charset="0"/>
                <a:cs typeface="Calibri" panose="020F0502020204030204" pitchFamily="34" charset="0"/>
              </a:rPr>
              <a:t>sul vocabolario, sulle competenze linguistiche di base e, in termini più generali, sulle dimensioni </a:t>
            </a:r>
            <a:r>
              <a:rPr lang="it-IT" sz="1300" b="1" i="1" dirty="0">
                <a:latin typeface="Calibri" panose="020F0502020204030204" pitchFamily="34" charset="0"/>
                <a:cs typeface="Calibri" panose="020F0502020204030204" pitchFamily="34" charset="0"/>
              </a:rPr>
              <a:t>cognitiva</a:t>
            </a:r>
            <a:r>
              <a:rPr lang="it-IT" sz="1300" dirty="0">
                <a:latin typeface="Calibri" panose="020F0502020204030204" pitchFamily="34" charset="0"/>
                <a:cs typeface="Calibri" panose="020F0502020204030204" pitchFamily="34" charset="0"/>
              </a:rPr>
              <a:t>, </a:t>
            </a:r>
            <a:r>
              <a:rPr lang="it-IT" sz="1300" b="1" i="1" dirty="0">
                <a:latin typeface="Calibri" panose="020F0502020204030204" pitchFamily="34" charset="0"/>
                <a:cs typeface="Calibri" panose="020F0502020204030204" pitchFamily="34" charset="0"/>
              </a:rPr>
              <a:t>emotiva</a:t>
            </a:r>
            <a:r>
              <a:rPr lang="it-IT" sz="1300" dirty="0">
                <a:latin typeface="Calibri" panose="020F0502020204030204" pitchFamily="34" charset="0"/>
                <a:cs typeface="Calibri" panose="020F0502020204030204" pitchFamily="34" charset="0"/>
              </a:rPr>
              <a:t>, </a:t>
            </a:r>
            <a:r>
              <a:rPr lang="it-IT" sz="1300" b="1" i="1" dirty="0">
                <a:latin typeface="Calibri" panose="020F0502020204030204" pitchFamily="34" charset="0"/>
                <a:cs typeface="Calibri" panose="020F0502020204030204" pitchFamily="34" charset="0"/>
              </a:rPr>
              <a:t>relazionale</a:t>
            </a:r>
            <a:r>
              <a:rPr lang="it-IT" sz="1300" dirty="0">
                <a:latin typeface="Calibri" panose="020F0502020204030204" pitchFamily="34" charset="0"/>
                <a:cs typeface="Calibri" panose="020F0502020204030204" pitchFamily="34" charset="0"/>
              </a:rPr>
              <a:t> ed </a:t>
            </a:r>
            <a:r>
              <a:rPr lang="it-IT" sz="1300" b="1" i="1" dirty="0">
                <a:latin typeface="Calibri" panose="020F0502020204030204" pitchFamily="34" charset="0"/>
                <a:cs typeface="Calibri" panose="020F0502020204030204" pitchFamily="34" charset="0"/>
              </a:rPr>
              <a:t>identitaria</a:t>
            </a:r>
            <a:r>
              <a:rPr lang="it-IT" sz="1300" dirty="0">
                <a:latin typeface="Calibri" panose="020F0502020204030204" pitchFamily="34" charset="0"/>
                <a:cs typeface="Calibri" panose="020F0502020204030204" pitchFamily="34" charset="0"/>
              </a:rPr>
              <a:t> dei bambini, limitando così la predestinazione all’insuccesso formativo che colpisce chi parte da posizioni di svantaggio.</a:t>
            </a:r>
          </a:p>
        </p:txBody>
      </p:sp>
      <p:pic>
        <p:nvPicPr>
          <p:cNvPr id="3" name="Immagine 2">
            <a:extLst>
              <a:ext uri="{FF2B5EF4-FFF2-40B4-BE49-F238E27FC236}">
                <a16:creationId xmlns:a16="http://schemas.microsoft.com/office/drawing/2014/main" id="{924CDD4D-1F29-524F-AD35-9B0F74758274}"/>
              </a:ext>
            </a:extLst>
          </p:cNvPr>
          <p:cNvPicPr>
            <a:picLocks noChangeAspect="1"/>
          </p:cNvPicPr>
          <p:nvPr/>
        </p:nvPicPr>
        <p:blipFill>
          <a:blip r:embed="rId5"/>
          <a:stretch>
            <a:fillRect/>
          </a:stretch>
        </p:blipFill>
        <p:spPr>
          <a:xfrm>
            <a:off x="460375" y="2312526"/>
            <a:ext cx="1877506" cy="20897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446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Rettangolo 1">
            <a:extLst>
              <a:ext uri="{FF2B5EF4-FFF2-40B4-BE49-F238E27FC236}">
                <a16:creationId xmlns:a16="http://schemas.microsoft.com/office/drawing/2014/main" id="{91B25F90-2869-9A4C-A709-E26EFA1608D6}"/>
              </a:ext>
            </a:extLst>
          </p:cNvPr>
          <p:cNvSpPr/>
          <p:nvPr/>
        </p:nvSpPr>
        <p:spPr>
          <a:xfrm>
            <a:off x="4037159" y="2344653"/>
            <a:ext cx="1982979" cy="461665"/>
          </a:xfrm>
          <a:prstGeom prst="rect">
            <a:avLst/>
          </a:prstGeom>
        </p:spPr>
        <p:txBody>
          <a:bodyPr wrap="none">
            <a:spAutoFit/>
          </a:bodyPr>
          <a:lstStyle/>
          <a:p>
            <a:r>
              <a:rPr lang="it-IT" sz="2400" dirty="0">
                <a:solidFill>
                  <a:schemeClr val="bg1"/>
                </a:solidFill>
              </a:rPr>
              <a:t>MOTIVAZIONE</a:t>
            </a:r>
          </a:p>
        </p:txBody>
      </p:sp>
      <p:pic>
        <p:nvPicPr>
          <p:cNvPr id="4" name="Immagine 3">
            <a:extLst>
              <a:ext uri="{FF2B5EF4-FFF2-40B4-BE49-F238E27FC236}">
                <a16:creationId xmlns:a16="http://schemas.microsoft.com/office/drawing/2014/main" id="{BB30F87D-6AC7-934A-AC89-94EAA70AD1C2}"/>
              </a:ext>
            </a:extLst>
          </p:cNvPr>
          <p:cNvPicPr>
            <a:picLocks noChangeAspect="1"/>
          </p:cNvPicPr>
          <p:nvPr/>
        </p:nvPicPr>
        <p:blipFill>
          <a:blip r:embed="rId4"/>
          <a:stretch>
            <a:fillRect/>
          </a:stretch>
        </p:blipFill>
        <p:spPr>
          <a:xfrm>
            <a:off x="460375" y="1785263"/>
            <a:ext cx="1355455" cy="1355455"/>
          </a:xfrm>
          <a:prstGeom prst="rect">
            <a:avLst/>
          </a:prstGeom>
        </p:spPr>
      </p:pic>
    </p:spTree>
    <p:extLst>
      <p:ext uri="{BB962C8B-B14F-4D97-AF65-F5344CB8AC3E}">
        <p14:creationId xmlns:p14="http://schemas.microsoft.com/office/powerpoint/2010/main" val="1012685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 name="Google Shape;273;p35">
            <a:extLst>
              <a:ext uri="{FF2B5EF4-FFF2-40B4-BE49-F238E27FC236}">
                <a16:creationId xmlns:a16="http://schemas.microsoft.com/office/drawing/2014/main" id="{505490FA-6A8E-E24A-86B3-7A6C0478AE8E}"/>
              </a:ext>
            </a:extLst>
          </p:cNvPr>
          <p:cNvSpPr/>
          <p:nvPr/>
        </p:nvSpPr>
        <p:spPr>
          <a:xfrm>
            <a:off x="1777072" y="1245400"/>
            <a:ext cx="2159704" cy="2064733"/>
          </a:xfrm>
          <a:prstGeom prst="ellipse">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7" name="Google Shape;273;p35">
            <a:extLst>
              <a:ext uri="{FF2B5EF4-FFF2-40B4-BE49-F238E27FC236}">
                <a16:creationId xmlns:a16="http://schemas.microsoft.com/office/drawing/2014/main" id="{AFA93D62-602D-E046-8B66-F21F70EF82C6}"/>
              </a:ext>
            </a:extLst>
          </p:cNvPr>
          <p:cNvSpPr/>
          <p:nvPr/>
        </p:nvSpPr>
        <p:spPr>
          <a:xfrm>
            <a:off x="5560819" y="2915867"/>
            <a:ext cx="2159704" cy="2064733"/>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73;p35">
            <a:extLst>
              <a:ext uri="{FF2B5EF4-FFF2-40B4-BE49-F238E27FC236}">
                <a16:creationId xmlns:a16="http://schemas.microsoft.com/office/drawing/2014/main" id="{3157877F-0746-6C40-88E7-5DE2560615C6}"/>
              </a:ext>
            </a:extLst>
          </p:cNvPr>
          <p:cNvSpPr/>
          <p:nvPr/>
        </p:nvSpPr>
        <p:spPr>
          <a:xfrm>
            <a:off x="3680611" y="1481016"/>
            <a:ext cx="2622121" cy="2360684"/>
          </a:xfrm>
          <a:prstGeom prst="ellipse">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8" name="Google Shape;273;p35">
            <a:extLst>
              <a:ext uri="{FF2B5EF4-FFF2-40B4-BE49-F238E27FC236}">
                <a16:creationId xmlns:a16="http://schemas.microsoft.com/office/drawing/2014/main" id="{9E744526-9CF7-3642-BB7B-D78440B0E15B}"/>
              </a:ext>
            </a:extLst>
          </p:cNvPr>
          <p:cNvSpPr/>
          <p:nvPr/>
        </p:nvSpPr>
        <p:spPr>
          <a:xfrm>
            <a:off x="3440603" y="3103939"/>
            <a:ext cx="809156" cy="681709"/>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2" name="Rettangolo 1">
            <a:extLst>
              <a:ext uri="{FF2B5EF4-FFF2-40B4-BE49-F238E27FC236}">
                <a16:creationId xmlns:a16="http://schemas.microsoft.com/office/drawing/2014/main" id="{91B25F90-2869-9A4C-A709-E26EFA1608D6}"/>
              </a:ext>
            </a:extLst>
          </p:cNvPr>
          <p:cNvSpPr/>
          <p:nvPr/>
        </p:nvSpPr>
        <p:spPr>
          <a:xfrm>
            <a:off x="4202320" y="2420242"/>
            <a:ext cx="1578702" cy="461665"/>
          </a:xfrm>
          <a:prstGeom prst="rect">
            <a:avLst/>
          </a:prstGeom>
        </p:spPr>
        <p:txBody>
          <a:bodyPr wrap="none">
            <a:spAutoFit/>
          </a:bodyPr>
          <a:lstStyle/>
          <a:p>
            <a:r>
              <a:rPr lang="it-IT" sz="2400" dirty="0">
                <a:solidFill>
                  <a:schemeClr val="bg1"/>
                </a:solidFill>
              </a:rPr>
              <a:t>3. ATTIVITÀ</a:t>
            </a:r>
          </a:p>
        </p:txBody>
      </p:sp>
    </p:spTree>
    <p:extLst>
      <p:ext uri="{BB962C8B-B14F-4D97-AF65-F5344CB8AC3E}">
        <p14:creationId xmlns:p14="http://schemas.microsoft.com/office/powerpoint/2010/main" val="3975439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Rettangolo 1">
            <a:extLst>
              <a:ext uri="{FF2B5EF4-FFF2-40B4-BE49-F238E27FC236}">
                <a16:creationId xmlns:a16="http://schemas.microsoft.com/office/drawing/2014/main" id="{91B25F90-2869-9A4C-A709-E26EFA1608D6}"/>
              </a:ext>
            </a:extLst>
          </p:cNvPr>
          <p:cNvSpPr/>
          <p:nvPr/>
        </p:nvSpPr>
        <p:spPr>
          <a:xfrm>
            <a:off x="4353002" y="2387413"/>
            <a:ext cx="1277337" cy="461665"/>
          </a:xfrm>
          <a:prstGeom prst="rect">
            <a:avLst/>
          </a:prstGeom>
        </p:spPr>
        <p:txBody>
          <a:bodyPr wrap="none">
            <a:spAutoFit/>
          </a:bodyPr>
          <a:lstStyle/>
          <a:p>
            <a:r>
              <a:rPr lang="it-IT" sz="2400" dirty="0">
                <a:solidFill>
                  <a:schemeClr val="bg1"/>
                </a:solidFill>
              </a:rPr>
              <a:t>ATTIVITÀ</a:t>
            </a:r>
          </a:p>
        </p:txBody>
      </p:sp>
      <p:sp>
        <p:nvSpPr>
          <p:cNvPr id="3" name="CasellaDiTesto 2">
            <a:extLst>
              <a:ext uri="{FF2B5EF4-FFF2-40B4-BE49-F238E27FC236}">
                <a16:creationId xmlns:a16="http://schemas.microsoft.com/office/drawing/2014/main" id="{FA1C5FA2-7E00-3246-A73E-6FB4BA2932A1}"/>
              </a:ext>
            </a:extLst>
          </p:cNvPr>
          <p:cNvSpPr txBox="1"/>
          <p:nvPr/>
        </p:nvSpPr>
        <p:spPr>
          <a:xfrm>
            <a:off x="307975" y="1579697"/>
            <a:ext cx="8205404" cy="2308324"/>
          </a:xfrm>
          <a:prstGeom prst="rect">
            <a:avLst/>
          </a:prstGeom>
          <a:noFill/>
        </p:spPr>
        <p:txBody>
          <a:bodyPr wrap="square" rtlCol="0">
            <a:spAutoFit/>
          </a:bodyPr>
          <a:lstStyle/>
          <a:p>
            <a:r>
              <a:rPr lang="it-IT" dirty="0">
                <a:solidFill>
                  <a:srgbClr val="002060"/>
                </a:solidFill>
              </a:rPr>
              <a:t>IMMAGINIAMO  DI  RICEVERE UN COLLEGA NUOVO E DI DOVERLO LASCIARE SOLO PER 1  SETTIMANA A INTRAPRENDERE UN TRAINING NARRATIVO INTENSIVO DI LETTURA</a:t>
            </a:r>
          </a:p>
          <a:p>
            <a:endParaRPr lang="it-IT" dirty="0"/>
          </a:p>
          <a:p>
            <a:pPr marL="342900" indent="-342900">
              <a:buClr>
                <a:srgbClr val="C00000"/>
              </a:buClr>
              <a:buFont typeface="+mj-lt"/>
              <a:buAutoNum type="arabicParenR"/>
            </a:pPr>
            <a:r>
              <a:rPr lang="it-IT" dirty="0"/>
              <a:t>CHE INDICAZIONI FORNIRESTE?</a:t>
            </a:r>
          </a:p>
          <a:p>
            <a:pPr marL="342900" indent="-342900">
              <a:buClr>
                <a:srgbClr val="C00000"/>
              </a:buClr>
              <a:buFont typeface="+mj-lt"/>
              <a:buAutoNum type="arabicParenR"/>
            </a:pPr>
            <a:r>
              <a:rPr lang="it-IT" dirty="0"/>
              <a:t>QUALI ACCORTEZZE DOVREBBE AVERE IL COLLEGA?</a:t>
            </a:r>
          </a:p>
          <a:p>
            <a:pPr marL="342900" indent="-342900">
              <a:buClr>
                <a:srgbClr val="C00000"/>
              </a:buClr>
              <a:buFont typeface="+mj-lt"/>
              <a:buAutoNum type="arabicParenR"/>
            </a:pPr>
            <a:r>
              <a:rPr lang="it-IT" dirty="0"/>
              <a:t>QUALI LIBRI CONSIGLIERESTE E IN CHE ORDINE?</a:t>
            </a:r>
          </a:p>
          <a:p>
            <a:pPr marL="342900" indent="-342900">
              <a:buClr>
                <a:srgbClr val="C00000"/>
              </a:buClr>
              <a:buFont typeface="+mj-lt"/>
              <a:buAutoNum type="arabicParenR"/>
            </a:pPr>
            <a:r>
              <a:rPr lang="it-IT" dirty="0"/>
              <a:t>QUANTO TEMPO DEDICARE ALLA LETTURA?</a:t>
            </a:r>
          </a:p>
        </p:txBody>
      </p:sp>
    </p:spTree>
    <p:extLst>
      <p:ext uri="{BB962C8B-B14F-4D97-AF65-F5344CB8AC3E}">
        <p14:creationId xmlns:p14="http://schemas.microsoft.com/office/powerpoint/2010/main" val="2248223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5" name="Google Shape;273;p35">
            <a:extLst>
              <a:ext uri="{FF2B5EF4-FFF2-40B4-BE49-F238E27FC236}">
                <a16:creationId xmlns:a16="http://schemas.microsoft.com/office/drawing/2014/main" id="{505490FA-6A8E-E24A-86B3-7A6C0478AE8E}"/>
              </a:ext>
            </a:extLst>
          </p:cNvPr>
          <p:cNvSpPr/>
          <p:nvPr/>
        </p:nvSpPr>
        <p:spPr>
          <a:xfrm>
            <a:off x="1777072" y="1245400"/>
            <a:ext cx="2159704" cy="2064733"/>
          </a:xfrm>
          <a:prstGeom prst="ellipse">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7" name="Google Shape;273;p35">
            <a:extLst>
              <a:ext uri="{FF2B5EF4-FFF2-40B4-BE49-F238E27FC236}">
                <a16:creationId xmlns:a16="http://schemas.microsoft.com/office/drawing/2014/main" id="{AFA93D62-602D-E046-8B66-F21F70EF82C6}"/>
              </a:ext>
            </a:extLst>
          </p:cNvPr>
          <p:cNvSpPr/>
          <p:nvPr/>
        </p:nvSpPr>
        <p:spPr>
          <a:xfrm>
            <a:off x="5560819" y="2915867"/>
            <a:ext cx="2159704" cy="2064733"/>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73;p35">
            <a:extLst>
              <a:ext uri="{FF2B5EF4-FFF2-40B4-BE49-F238E27FC236}">
                <a16:creationId xmlns:a16="http://schemas.microsoft.com/office/drawing/2014/main" id="{3157877F-0746-6C40-88E7-5DE2560615C6}"/>
              </a:ext>
            </a:extLst>
          </p:cNvPr>
          <p:cNvSpPr/>
          <p:nvPr/>
        </p:nvSpPr>
        <p:spPr>
          <a:xfrm>
            <a:off x="3680611" y="1481016"/>
            <a:ext cx="2622121" cy="2360684"/>
          </a:xfrm>
          <a:prstGeom prst="ellipse">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8" name="Google Shape;273;p35">
            <a:extLst>
              <a:ext uri="{FF2B5EF4-FFF2-40B4-BE49-F238E27FC236}">
                <a16:creationId xmlns:a16="http://schemas.microsoft.com/office/drawing/2014/main" id="{9E744526-9CF7-3642-BB7B-D78440B0E15B}"/>
              </a:ext>
            </a:extLst>
          </p:cNvPr>
          <p:cNvSpPr/>
          <p:nvPr/>
        </p:nvSpPr>
        <p:spPr>
          <a:xfrm>
            <a:off x="3440603" y="3103939"/>
            <a:ext cx="809156" cy="681709"/>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2" name="Rettangolo 1">
            <a:extLst>
              <a:ext uri="{FF2B5EF4-FFF2-40B4-BE49-F238E27FC236}">
                <a16:creationId xmlns:a16="http://schemas.microsoft.com/office/drawing/2014/main" id="{91B25F90-2869-9A4C-A709-E26EFA1608D6}"/>
              </a:ext>
            </a:extLst>
          </p:cNvPr>
          <p:cNvSpPr/>
          <p:nvPr/>
        </p:nvSpPr>
        <p:spPr>
          <a:xfrm>
            <a:off x="2631298" y="2271949"/>
            <a:ext cx="3696076" cy="461665"/>
          </a:xfrm>
          <a:prstGeom prst="rect">
            <a:avLst/>
          </a:prstGeom>
        </p:spPr>
        <p:txBody>
          <a:bodyPr wrap="none">
            <a:spAutoFit/>
          </a:bodyPr>
          <a:lstStyle/>
          <a:p>
            <a:r>
              <a:rPr lang="it-IT" sz="2400" dirty="0">
                <a:solidFill>
                  <a:schemeClr val="bg1"/>
                </a:solidFill>
              </a:rPr>
              <a:t>4. COME SI FA UN TRAINING</a:t>
            </a:r>
          </a:p>
        </p:txBody>
      </p:sp>
    </p:spTree>
    <p:extLst>
      <p:ext uri="{BB962C8B-B14F-4D97-AF65-F5344CB8AC3E}">
        <p14:creationId xmlns:p14="http://schemas.microsoft.com/office/powerpoint/2010/main" val="1130655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37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Nuvola 2">
            <a:extLst>
              <a:ext uri="{FF2B5EF4-FFF2-40B4-BE49-F238E27FC236}">
                <a16:creationId xmlns:a16="http://schemas.microsoft.com/office/drawing/2014/main" id="{796AF285-AA39-3347-BC17-C3774C09CEB3}"/>
              </a:ext>
            </a:extLst>
          </p:cNvPr>
          <p:cNvSpPr/>
          <p:nvPr/>
        </p:nvSpPr>
        <p:spPr>
          <a:xfrm>
            <a:off x="560223" y="1385975"/>
            <a:ext cx="3149928" cy="82408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720BD229-68C7-AC47-A5A6-80EBA72FF780}"/>
              </a:ext>
            </a:extLst>
          </p:cNvPr>
          <p:cNvSpPr txBox="1"/>
          <p:nvPr/>
        </p:nvSpPr>
        <p:spPr>
          <a:xfrm>
            <a:off x="307975" y="1512935"/>
            <a:ext cx="3654425" cy="461665"/>
          </a:xfrm>
          <a:prstGeom prst="rect">
            <a:avLst/>
          </a:prstGeom>
          <a:noFill/>
        </p:spPr>
        <p:txBody>
          <a:bodyPr wrap="square" rtlCol="0">
            <a:spAutoFit/>
          </a:bodyPr>
          <a:lstStyle/>
          <a:p>
            <a:pPr algn="ctr"/>
            <a:r>
              <a:rPr lang="it-IT" sz="2400" dirty="0"/>
              <a:t>QUALI LIBRI LEGGERE?</a:t>
            </a:r>
          </a:p>
        </p:txBody>
      </p:sp>
      <p:sp>
        <p:nvSpPr>
          <p:cNvPr id="18" name="Nuvola 17">
            <a:extLst>
              <a:ext uri="{FF2B5EF4-FFF2-40B4-BE49-F238E27FC236}">
                <a16:creationId xmlns:a16="http://schemas.microsoft.com/office/drawing/2014/main" id="{E754D9FC-4127-9B46-BDAA-13A18923747E}"/>
              </a:ext>
            </a:extLst>
          </p:cNvPr>
          <p:cNvSpPr/>
          <p:nvPr/>
        </p:nvSpPr>
        <p:spPr>
          <a:xfrm>
            <a:off x="4307422" y="878720"/>
            <a:ext cx="3149928" cy="82408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3BAAA1B9-BE63-E245-909E-212844ABB549}"/>
              </a:ext>
            </a:extLst>
          </p:cNvPr>
          <p:cNvSpPr txBox="1"/>
          <p:nvPr/>
        </p:nvSpPr>
        <p:spPr>
          <a:xfrm>
            <a:off x="4093287" y="1037997"/>
            <a:ext cx="3654425" cy="461665"/>
          </a:xfrm>
          <a:prstGeom prst="rect">
            <a:avLst/>
          </a:prstGeom>
          <a:noFill/>
        </p:spPr>
        <p:txBody>
          <a:bodyPr wrap="square" rtlCol="0">
            <a:spAutoFit/>
          </a:bodyPr>
          <a:lstStyle/>
          <a:p>
            <a:pPr algn="ctr"/>
            <a:r>
              <a:rPr lang="it-IT" sz="2400" dirty="0"/>
              <a:t>DOVE LEGGERE?</a:t>
            </a:r>
          </a:p>
        </p:txBody>
      </p:sp>
      <p:sp>
        <p:nvSpPr>
          <p:cNvPr id="19" name="Nuvola 18">
            <a:extLst>
              <a:ext uri="{FF2B5EF4-FFF2-40B4-BE49-F238E27FC236}">
                <a16:creationId xmlns:a16="http://schemas.microsoft.com/office/drawing/2014/main" id="{AF11710D-A0DC-2549-9CDC-44D0177B62E1}"/>
              </a:ext>
            </a:extLst>
          </p:cNvPr>
          <p:cNvSpPr/>
          <p:nvPr/>
        </p:nvSpPr>
        <p:spPr>
          <a:xfrm>
            <a:off x="3874382" y="2050281"/>
            <a:ext cx="3149928" cy="82408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BB441F5A-DDC5-3145-839F-1B57A5297D45}"/>
              </a:ext>
            </a:extLst>
          </p:cNvPr>
          <p:cNvSpPr txBox="1"/>
          <p:nvPr/>
        </p:nvSpPr>
        <p:spPr>
          <a:xfrm>
            <a:off x="3804020" y="2221303"/>
            <a:ext cx="3654425" cy="830997"/>
          </a:xfrm>
          <a:prstGeom prst="rect">
            <a:avLst/>
          </a:prstGeom>
          <a:noFill/>
        </p:spPr>
        <p:txBody>
          <a:bodyPr wrap="square" rtlCol="0">
            <a:spAutoFit/>
          </a:bodyPr>
          <a:lstStyle/>
          <a:p>
            <a:pPr algn="ctr"/>
            <a:r>
              <a:rPr lang="it-IT" sz="2400" dirty="0"/>
              <a:t>QUANTO LEGGERE?</a:t>
            </a:r>
          </a:p>
          <a:p>
            <a:pPr algn="ctr"/>
            <a:endParaRPr lang="it-IT" sz="2400" dirty="0"/>
          </a:p>
        </p:txBody>
      </p:sp>
      <p:sp>
        <p:nvSpPr>
          <p:cNvPr id="21" name="Nuvola 20">
            <a:extLst>
              <a:ext uri="{FF2B5EF4-FFF2-40B4-BE49-F238E27FC236}">
                <a16:creationId xmlns:a16="http://schemas.microsoft.com/office/drawing/2014/main" id="{25E09A65-76F7-3848-BB4B-970849AE9F24}"/>
              </a:ext>
            </a:extLst>
          </p:cNvPr>
          <p:cNvSpPr/>
          <p:nvPr/>
        </p:nvSpPr>
        <p:spPr>
          <a:xfrm>
            <a:off x="5994072" y="2796761"/>
            <a:ext cx="3149928" cy="82408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Nuvola 21">
            <a:extLst>
              <a:ext uri="{FF2B5EF4-FFF2-40B4-BE49-F238E27FC236}">
                <a16:creationId xmlns:a16="http://schemas.microsoft.com/office/drawing/2014/main" id="{F0AB3A7A-BC58-564E-8ED3-45684159D8E4}"/>
              </a:ext>
            </a:extLst>
          </p:cNvPr>
          <p:cNvSpPr/>
          <p:nvPr/>
        </p:nvSpPr>
        <p:spPr>
          <a:xfrm>
            <a:off x="2769660" y="3599195"/>
            <a:ext cx="3149928" cy="82408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Nuvola 22">
            <a:extLst>
              <a:ext uri="{FF2B5EF4-FFF2-40B4-BE49-F238E27FC236}">
                <a16:creationId xmlns:a16="http://schemas.microsoft.com/office/drawing/2014/main" id="{0827BDEC-6D0F-A845-8E23-9280E085B573}"/>
              </a:ext>
            </a:extLst>
          </p:cNvPr>
          <p:cNvSpPr/>
          <p:nvPr/>
        </p:nvSpPr>
        <p:spPr>
          <a:xfrm>
            <a:off x="5236259" y="4227830"/>
            <a:ext cx="3149928" cy="82408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Nuvola 23">
            <a:extLst>
              <a:ext uri="{FF2B5EF4-FFF2-40B4-BE49-F238E27FC236}">
                <a16:creationId xmlns:a16="http://schemas.microsoft.com/office/drawing/2014/main" id="{8E572DED-721E-D442-BF53-2D072F5E7A3C}"/>
              </a:ext>
            </a:extLst>
          </p:cNvPr>
          <p:cNvSpPr/>
          <p:nvPr/>
        </p:nvSpPr>
        <p:spPr>
          <a:xfrm>
            <a:off x="0" y="2702161"/>
            <a:ext cx="3323349" cy="114247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60E8AE94-A027-6946-8408-7A35156FDCD0}"/>
              </a:ext>
            </a:extLst>
          </p:cNvPr>
          <p:cNvSpPr/>
          <p:nvPr/>
        </p:nvSpPr>
        <p:spPr>
          <a:xfrm>
            <a:off x="250592" y="2695272"/>
            <a:ext cx="2637343" cy="1200329"/>
          </a:xfrm>
          <a:prstGeom prst="rect">
            <a:avLst/>
          </a:prstGeom>
        </p:spPr>
        <p:txBody>
          <a:bodyPr wrap="square">
            <a:spAutoFit/>
          </a:bodyPr>
          <a:lstStyle/>
          <a:p>
            <a:pPr algn="ctr"/>
            <a:r>
              <a:rPr lang="it-IT" sz="2400" dirty="0"/>
              <a:t>COME FACILITARE IL CONTATTO CON I LIBRI?</a:t>
            </a:r>
          </a:p>
        </p:txBody>
      </p:sp>
      <p:sp>
        <p:nvSpPr>
          <p:cNvPr id="17" name="Rettangolo 16">
            <a:extLst>
              <a:ext uri="{FF2B5EF4-FFF2-40B4-BE49-F238E27FC236}">
                <a16:creationId xmlns:a16="http://schemas.microsoft.com/office/drawing/2014/main" id="{D6934E88-A794-164B-A0D9-E8A8EBBC2104}"/>
              </a:ext>
            </a:extLst>
          </p:cNvPr>
          <p:cNvSpPr/>
          <p:nvPr/>
        </p:nvSpPr>
        <p:spPr>
          <a:xfrm>
            <a:off x="2885232" y="3548752"/>
            <a:ext cx="2772363" cy="830997"/>
          </a:xfrm>
          <a:prstGeom prst="rect">
            <a:avLst/>
          </a:prstGeom>
        </p:spPr>
        <p:txBody>
          <a:bodyPr wrap="square">
            <a:spAutoFit/>
          </a:bodyPr>
          <a:lstStyle/>
          <a:p>
            <a:pPr algn="ctr"/>
            <a:r>
              <a:rPr lang="it-IT" sz="2400" dirty="0"/>
              <a:t>QUALE ATTEGGIAMENTO?</a:t>
            </a:r>
          </a:p>
        </p:txBody>
      </p:sp>
      <p:sp>
        <p:nvSpPr>
          <p:cNvPr id="16" name="CasellaDiTesto 15">
            <a:extLst>
              <a:ext uri="{FF2B5EF4-FFF2-40B4-BE49-F238E27FC236}">
                <a16:creationId xmlns:a16="http://schemas.microsoft.com/office/drawing/2014/main" id="{A1368DF5-1F8C-C64E-9472-DFE588D35C7D}"/>
              </a:ext>
            </a:extLst>
          </p:cNvPr>
          <p:cNvSpPr txBox="1"/>
          <p:nvPr/>
        </p:nvSpPr>
        <p:spPr>
          <a:xfrm>
            <a:off x="5842417" y="2974529"/>
            <a:ext cx="3654425" cy="830997"/>
          </a:xfrm>
          <a:prstGeom prst="rect">
            <a:avLst/>
          </a:prstGeom>
          <a:noFill/>
        </p:spPr>
        <p:txBody>
          <a:bodyPr wrap="square" rtlCol="0">
            <a:spAutoFit/>
          </a:bodyPr>
          <a:lstStyle/>
          <a:p>
            <a:pPr algn="ctr"/>
            <a:r>
              <a:rPr lang="it-IT" sz="2400" dirty="0"/>
              <a:t>QUANDO LEGGERE?</a:t>
            </a:r>
          </a:p>
          <a:p>
            <a:pPr algn="ctr"/>
            <a:endParaRPr lang="it-IT" sz="2400" dirty="0"/>
          </a:p>
        </p:txBody>
      </p:sp>
      <p:sp>
        <p:nvSpPr>
          <p:cNvPr id="14" name="CasellaDiTesto 13">
            <a:extLst>
              <a:ext uri="{FF2B5EF4-FFF2-40B4-BE49-F238E27FC236}">
                <a16:creationId xmlns:a16="http://schemas.microsoft.com/office/drawing/2014/main" id="{6116F201-612B-D344-A16F-09449264BCF3}"/>
              </a:ext>
            </a:extLst>
          </p:cNvPr>
          <p:cNvSpPr txBox="1"/>
          <p:nvPr/>
        </p:nvSpPr>
        <p:spPr>
          <a:xfrm>
            <a:off x="4977701" y="4417867"/>
            <a:ext cx="3654425" cy="461665"/>
          </a:xfrm>
          <a:prstGeom prst="rect">
            <a:avLst/>
          </a:prstGeom>
          <a:noFill/>
        </p:spPr>
        <p:txBody>
          <a:bodyPr wrap="square" rtlCol="0">
            <a:spAutoFit/>
          </a:bodyPr>
          <a:lstStyle/>
          <a:p>
            <a:pPr algn="ctr"/>
            <a:r>
              <a:rPr lang="it-IT" sz="2400" dirty="0"/>
              <a:t>COME LEGGERE? </a:t>
            </a:r>
          </a:p>
        </p:txBody>
      </p:sp>
    </p:spTree>
    <p:extLst>
      <p:ext uri="{BB962C8B-B14F-4D97-AF65-F5344CB8AC3E}">
        <p14:creationId xmlns:p14="http://schemas.microsoft.com/office/powerpoint/2010/main" val="2992888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CasellaDiTesto 15">
            <a:extLst>
              <a:ext uri="{FF2B5EF4-FFF2-40B4-BE49-F238E27FC236}">
                <a16:creationId xmlns:a16="http://schemas.microsoft.com/office/drawing/2014/main" id="{EB080655-5FA5-9747-853C-A05519344437}"/>
              </a:ext>
            </a:extLst>
          </p:cNvPr>
          <p:cNvSpPr txBox="1"/>
          <p:nvPr/>
        </p:nvSpPr>
        <p:spPr>
          <a:xfrm>
            <a:off x="0" y="802761"/>
            <a:ext cx="3654425" cy="461665"/>
          </a:xfrm>
          <a:prstGeom prst="rect">
            <a:avLst/>
          </a:prstGeom>
          <a:noFill/>
        </p:spPr>
        <p:txBody>
          <a:bodyPr wrap="square" rtlCol="0">
            <a:spAutoFit/>
          </a:bodyPr>
          <a:lstStyle/>
          <a:p>
            <a:r>
              <a:rPr lang="it-IT" sz="2400" dirty="0"/>
              <a:t>QUALI LIBRI LEGGERE?</a:t>
            </a:r>
          </a:p>
        </p:txBody>
      </p:sp>
      <p:sp>
        <p:nvSpPr>
          <p:cNvPr id="2" name="Freccia destra rientrata 1">
            <a:extLst>
              <a:ext uri="{FF2B5EF4-FFF2-40B4-BE49-F238E27FC236}">
                <a16:creationId xmlns:a16="http://schemas.microsoft.com/office/drawing/2014/main" id="{623E2B7F-A536-F64E-A69F-E5D52BAFFE77}"/>
              </a:ext>
            </a:extLst>
          </p:cNvPr>
          <p:cNvSpPr/>
          <p:nvPr/>
        </p:nvSpPr>
        <p:spPr>
          <a:xfrm>
            <a:off x="3249274" y="722559"/>
            <a:ext cx="1202267" cy="541867"/>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51E6B0BF-44C3-1D45-ACF1-5E4F1D8F9A62}"/>
              </a:ext>
            </a:extLst>
          </p:cNvPr>
          <p:cNvSpPr txBox="1"/>
          <p:nvPr/>
        </p:nvSpPr>
        <p:spPr>
          <a:xfrm>
            <a:off x="4692461" y="815458"/>
            <a:ext cx="3654425" cy="461665"/>
          </a:xfrm>
          <a:prstGeom prst="rect">
            <a:avLst/>
          </a:prstGeom>
          <a:noFill/>
        </p:spPr>
        <p:txBody>
          <a:bodyPr wrap="square" rtlCol="0">
            <a:spAutoFit/>
          </a:bodyPr>
          <a:lstStyle/>
          <a:p>
            <a:r>
              <a:rPr lang="it-IT" sz="2400" dirty="0"/>
              <a:t>ASPETTI DA CONSIDERARE </a:t>
            </a:r>
          </a:p>
        </p:txBody>
      </p:sp>
      <p:sp>
        <p:nvSpPr>
          <p:cNvPr id="6" name="Rettangolo 5">
            <a:extLst>
              <a:ext uri="{FF2B5EF4-FFF2-40B4-BE49-F238E27FC236}">
                <a16:creationId xmlns:a16="http://schemas.microsoft.com/office/drawing/2014/main" id="{761B4252-6802-AC4A-9A81-2F5A567A9C28}"/>
              </a:ext>
            </a:extLst>
          </p:cNvPr>
          <p:cNvSpPr/>
          <p:nvPr/>
        </p:nvSpPr>
        <p:spPr>
          <a:xfrm>
            <a:off x="2024656" y="2123876"/>
            <a:ext cx="937553" cy="923330"/>
          </a:xfrm>
          <a:prstGeom prst="rect">
            <a:avLst/>
          </a:prstGeom>
        </p:spPr>
        <p:txBody>
          <a:bodyPr wrap="square">
            <a:spAutoFit/>
          </a:bodyPr>
          <a:lstStyle/>
          <a:p>
            <a:r>
              <a:rPr lang="it-IT" dirty="0"/>
              <a:t>Un libro è per sempre</a:t>
            </a:r>
          </a:p>
        </p:txBody>
      </p:sp>
      <p:sp>
        <p:nvSpPr>
          <p:cNvPr id="19" name="Rettangolo 18">
            <a:extLst>
              <a:ext uri="{FF2B5EF4-FFF2-40B4-BE49-F238E27FC236}">
                <a16:creationId xmlns:a16="http://schemas.microsoft.com/office/drawing/2014/main" id="{969B6142-3DD0-454B-9569-6765C0C175E0}"/>
              </a:ext>
            </a:extLst>
          </p:cNvPr>
          <p:cNvSpPr/>
          <p:nvPr/>
        </p:nvSpPr>
        <p:spPr>
          <a:xfrm>
            <a:off x="6842234" y="1523017"/>
            <a:ext cx="2169961" cy="923330"/>
          </a:xfrm>
          <a:prstGeom prst="rect">
            <a:avLst/>
          </a:prstGeom>
        </p:spPr>
        <p:txBody>
          <a:bodyPr wrap="square">
            <a:spAutoFit/>
          </a:bodyPr>
          <a:lstStyle/>
          <a:p>
            <a:pPr algn="ctr"/>
            <a:r>
              <a:rPr lang="it-IT" dirty="0"/>
              <a:t>Tenere conto del punto di partenza del bambino</a:t>
            </a:r>
          </a:p>
        </p:txBody>
      </p:sp>
      <p:sp>
        <p:nvSpPr>
          <p:cNvPr id="20" name="Rettangolo 19">
            <a:extLst>
              <a:ext uri="{FF2B5EF4-FFF2-40B4-BE49-F238E27FC236}">
                <a16:creationId xmlns:a16="http://schemas.microsoft.com/office/drawing/2014/main" id="{49DFEB10-772A-2F48-B6B8-250DDB0D8857}"/>
              </a:ext>
            </a:extLst>
          </p:cNvPr>
          <p:cNvSpPr/>
          <p:nvPr/>
        </p:nvSpPr>
        <p:spPr>
          <a:xfrm>
            <a:off x="1079256" y="3459438"/>
            <a:ext cx="2992473" cy="369332"/>
          </a:xfrm>
          <a:prstGeom prst="rect">
            <a:avLst/>
          </a:prstGeom>
        </p:spPr>
        <p:txBody>
          <a:bodyPr wrap="square">
            <a:spAutoFit/>
          </a:bodyPr>
          <a:lstStyle/>
          <a:p>
            <a:r>
              <a:rPr lang="it-IT" dirty="0"/>
              <a:t>L’esempio vale più di tutto</a:t>
            </a:r>
          </a:p>
        </p:txBody>
      </p:sp>
      <p:sp>
        <p:nvSpPr>
          <p:cNvPr id="21" name="Rettangolo 20">
            <a:extLst>
              <a:ext uri="{FF2B5EF4-FFF2-40B4-BE49-F238E27FC236}">
                <a16:creationId xmlns:a16="http://schemas.microsoft.com/office/drawing/2014/main" id="{7F813250-98C2-ED42-8DAA-C9DD95E4B7E3}"/>
              </a:ext>
            </a:extLst>
          </p:cNvPr>
          <p:cNvSpPr/>
          <p:nvPr/>
        </p:nvSpPr>
        <p:spPr>
          <a:xfrm>
            <a:off x="5063893" y="3293258"/>
            <a:ext cx="4120359" cy="369332"/>
          </a:xfrm>
          <a:prstGeom prst="rect">
            <a:avLst/>
          </a:prstGeom>
        </p:spPr>
        <p:txBody>
          <a:bodyPr wrap="none">
            <a:spAutoFit/>
          </a:bodyPr>
          <a:lstStyle/>
          <a:p>
            <a:r>
              <a:rPr lang="it-IT" dirty="0"/>
              <a:t>Leggere prima dei 3 anni farà la differenza</a:t>
            </a:r>
          </a:p>
        </p:txBody>
      </p:sp>
      <p:pic>
        <p:nvPicPr>
          <p:cNvPr id="25" name="Immagine 24">
            <a:extLst>
              <a:ext uri="{FF2B5EF4-FFF2-40B4-BE49-F238E27FC236}">
                <a16:creationId xmlns:a16="http://schemas.microsoft.com/office/drawing/2014/main" id="{0E90BE3B-8143-524E-9EDE-B39F6EE17476}"/>
              </a:ext>
            </a:extLst>
          </p:cNvPr>
          <p:cNvPicPr>
            <a:picLocks noChangeAspect="1"/>
          </p:cNvPicPr>
          <p:nvPr/>
        </p:nvPicPr>
        <p:blipFill>
          <a:blip r:embed="rId2"/>
          <a:stretch>
            <a:fillRect/>
          </a:stretch>
        </p:blipFill>
        <p:spPr>
          <a:xfrm>
            <a:off x="0" y="1516266"/>
            <a:ext cx="1364676" cy="1200343"/>
          </a:xfrm>
          <a:prstGeom prst="rect">
            <a:avLst/>
          </a:prstGeom>
        </p:spPr>
      </p:pic>
      <p:pic>
        <p:nvPicPr>
          <p:cNvPr id="27" name="Immagine 26">
            <a:extLst>
              <a:ext uri="{FF2B5EF4-FFF2-40B4-BE49-F238E27FC236}">
                <a16:creationId xmlns:a16="http://schemas.microsoft.com/office/drawing/2014/main" id="{5F923B98-FD2A-4742-9B2E-90ACAB5B1052}"/>
              </a:ext>
            </a:extLst>
          </p:cNvPr>
          <p:cNvPicPr>
            <a:picLocks noChangeAspect="1"/>
          </p:cNvPicPr>
          <p:nvPr/>
        </p:nvPicPr>
        <p:blipFill>
          <a:blip r:embed="rId3"/>
          <a:stretch>
            <a:fillRect/>
          </a:stretch>
        </p:blipFill>
        <p:spPr>
          <a:xfrm>
            <a:off x="127623" y="2361068"/>
            <a:ext cx="1109429" cy="1095900"/>
          </a:xfrm>
          <a:prstGeom prst="rect">
            <a:avLst/>
          </a:prstGeom>
        </p:spPr>
      </p:pic>
      <p:pic>
        <p:nvPicPr>
          <p:cNvPr id="29" name="Immagine 28">
            <a:extLst>
              <a:ext uri="{FF2B5EF4-FFF2-40B4-BE49-F238E27FC236}">
                <a16:creationId xmlns:a16="http://schemas.microsoft.com/office/drawing/2014/main" id="{6FB06E6F-ABB3-604D-A524-09A17899A01C}"/>
              </a:ext>
            </a:extLst>
          </p:cNvPr>
          <p:cNvPicPr>
            <a:picLocks noChangeAspect="1"/>
          </p:cNvPicPr>
          <p:nvPr/>
        </p:nvPicPr>
        <p:blipFill>
          <a:blip r:embed="rId4"/>
          <a:stretch>
            <a:fillRect/>
          </a:stretch>
        </p:blipFill>
        <p:spPr>
          <a:xfrm>
            <a:off x="923427" y="1535392"/>
            <a:ext cx="937553" cy="1291739"/>
          </a:xfrm>
          <a:prstGeom prst="rect">
            <a:avLst/>
          </a:prstGeom>
        </p:spPr>
      </p:pic>
      <p:pic>
        <p:nvPicPr>
          <p:cNvPr id="31" name="Immagine 30">
            <a:extLst>
              <a:ext uri="{FF2B5EF4-FFF2-40B4-BE49-F238E27FC236}">
                <a16:creationId xmlns:a16="http://schemas.microsoft.com/office/drawing/2014/main" id="{BA869E69-E39B-354B-BFDD-5C1860F58F81}"/>
              </a:ext>
            </a:extLst>
          </p:cNvPr>
          <p:cNvPicPr>
            <a:picLocks noChangeAspect="1"/>
          </p:cNvPicPr>
          <p:nvPr/>
        </p:nvPicPr>
        <p:blipFill>
          <a:blip r:embed="rId5"/>
          <a:stretch>
            <a:fillRect/>
          </a:stretch>
        </p:blipFill>
        <p:spPr>
          <a:xfrm>
            <a:off x="155575" y="3963589"/>
            <a:ext cx="2217683" cy="1064190"/>
          </a:xfrm>
          <a:prstGeom prst="rect">
            <a:avLst/>
          </a:prstGeom>
        </p:spPr>
      </p:pic>
      <p:pic>
        <p:nvPicPr>
          <p:cNvPr id="32" name="Immagine 31">
            <a:extLst>
              <a:ext uri="{FF2B5EF4-FFF2-40B4-BE49-F238E27FC236}">
                <a16:creationId xmlns:a16="http://schemas.microsoft.com/office/drawing/2014/main" id="{48B4EA54-B916-5F45-A836-EBE2FD824CD7}"/>
              </a:ext>
            </a:extLst>
          </p:cNvPr>
          <p:cNvPicPr>
            <a:picLocks noChangeAspect="1"/>
          </p:cNvPicPr>
          <p:nvPr/>
        </p:nvPicPr>
        <p:blipFill>
          <a:blip r:embed="rId6"/>
          <a:stretch>
            <a:fillRect/>
          </a:stretch>
        </p:blipFill>
        <p:spPr>
          <a:xfrm>
            <a:off x="1795247" y="3825098"/>
            <a:ext cx="2333924" cy="1238775"/>
          </a:xfrm>
          <a:prstGeom prst="rect">
            <a:avLst/>
          </a:prstGeom>
        </p:spPr>
      </p:pic>
      <p:pic>
        <p:nvPicPr>
          <p:cNvPr id="33" name="Immagine 32">
            <a:extLst>
              <a:ext uri="{FF2B5EF4-FFF2-40B4-BE49-F238E27FC236}">
                <a16:creationId xmlns:a16="http://schemas.microsoft.com/office/drawing/2014/main" id="{7FF87A19-B3C1-9A4D-8B30-8EC754C79433}"/>
              </a:ext>
            </a:extLst>
          </p:cNvPr>
          <p:cNvPicPr>
            <a:picLocks noChangeAspect="1"/>
          </p:cNvPicPr>
          <p:nvPr/>
        </p:nvPicPr>
        <p:blipFill>
          <a:blip r:embed="rId7"/>
          <a:stretch>
            <a:fillRect/>
          </a:stretch>
        </p:blipFill>
        <p:spPr>
          <a:xfrm>
            <a:off x="2879028" y="4149322"/>
            <a:ext cx="2023634" cy="923331"/>
          </a:xfrm>
          <a:prstGeom prst="rect">
            <a:avLst/>
          </a:prstGeom>
        </p:spPr>
      </p:pic>
      <p:pic>
        <p:nvPicPr>
          <p:cNvPr id="34" name="Immagine 33">
            <a:extLst>
              <a:ext uri="{FF2B5EF4-FFF2-40B4-BE49-F238E27FC236}">
                <a16:creationId xmlns:a16="http://schemas.microsoft.com/office/drawing/2014/main" id="{AF0A99AB-2F55-B246-B1A7-96D0EA453EB2}"/>
              </a:ext>
            </a:extLst>
          </p:cNvPr>
          <p:cNvPicPr>
            <a:picLocks noChangeAspect="1"/>
          </p:cNvPicPr>
          <p:nvPr/>
        </p:nvPicPr>
        <p:blipFill>
          <a:blip r:embed="rId8"/>
          <a:stretch>
            <a:fillRect/>
          </a:stretch>
        </p:blipFill>
        <p:spPr>
          <a:xfrm>
            <a:off x="7549939" y="3644104"/>
            <a:ext cx="1462256" cy="1454945"/>
          </a:xfrm>
          <a:prstGeom prst="rect">
            <a:avLst/>
          </a:prstGeom>
        </p:spPr>
      </p:pic>
      <p:pic>
        <p:nvPicPr>
          <p:cNvPr id="35" name="Immagine 34">
            <a:extLst>
              <a:ext uri="{FF2B5EF4-FFF2-40B4-BE49-F238E27FC236}">
                <a16:creationId xmlns:a16="http://schemas.microsoft.com/office/drawing/2014/main" id="{7D6D61C1-4B30-7C44-87AC-F5CD52B6AA6B}"/>
              </a:ext>
            </a:extLst>
          </p:cNvPr>
          <p:cNvPicPr>
            <a:picLocks noChangeAspect="1"/>
          </p:cNvPicPr>
          <p:nvPr/>
        </p:nvPicPr>
        <p:blipFill>
          <a:blip r:embed="rId9"/>
          <a:stretch>
            <a:fillRect/>
          </a:stretch>
        </p:blipFill>
        <p:spPr>
          <a:xfrm>
            <a:off x="5676153" y="3841645"/>
            <a:ext cx="1873786" cy="1154555"/>
          </a:xfrm>
          <a:prstGeom prst="rect">
            <a:avLst/>
          </a:prstGeom>
        </p:spPr>
      </p:pic>
      <p:pic>
        <p:nvPicPr>
          <p:cNvPr id="36" name="Immagine 35">
            <a:extLst>
              <a:ext uri="{FF2B5EF4-FFF2-40B4-BE49-F238E27FC236}">
                <a16:creationId xmlns:a16="http://schemas.microsoft.com/office/drawing/2014/main" id="{80CC53A2-2278-FD49-8E64-1D30D150D480}"/>
              </a:ext>
            </a:extLst>
          </p:cNvPr>
          <p:cNvPicPr>
            <a:picLocks noChangeAspect="1"/>
          </p:cNvPicPr>
          <p:nvPr/>
        </p:nvPicPr>
        <p:blipFill>
          <a:blip r:embed="rId10"/>
          <a:stretch>
            <a:fillRect/>
          </a:stretch>
        </p:blipFill>
        <p:spPr>
          <a:xfrm>
            <a:off x="5040120" y="1446779"/>
            <a:ext cx="1902652" cy="1138762"/>
          </a:xfrm>
          <a:prstGeom prst="rect">
            <a:avLst/>
          </a:prstGeom>
        </p:spPr>
      </p:pic>
    </p:spTree>
    <p:extLst>
      <p:ext uri="{BB962C8B-B14F-4D97-AF65-F5344CB8AC3E}">
        <p14:creationId xmlns:p14="http://schemas.microsoft.com/office/powerpoint/2010/main" val="120032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28"/>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2D4A36DA-6E43-1747-9E01-71A767FFB42D}"/>
              </a:ext>
            </a:extLst>
          </p:cNvPr>
          <p:cNvSpPr txBox="1"/>
          <p:nvPr/>
        </p:nvSpPr>
        <p:spPr>
          <a:xfrm>
            <a:off x="307975" y="1319726"/>
            <a:ext cx="3654425" cy="461665"/>
          </a:xfrm>
          <a:prstGeom prst="rect">
            <a:avLst/>
          </a:prstGeom>
          <a:noFill/>
        </p:spPr>
        <p:txBody>
          <a:bodyPr wrap="square" rtlCol="0">
            <a:spAutoFit/>
          </a:bodyPr>
          <a:lstStyle/>
          <a:p>
            <a:r>
              <a:rPr lang="it-IT" sz="2400" dirty="0"/>
              <a:t>QUALI LIBRI LEGGERE?</a:t>
            </a:r>
          </a:p>
        </p:txBody>
      </p:sp>
      <p:sp>
        <p:nvSpPr>
          <p:cNvPr id="11" name="Freccia destra rientrata 10">
            <a:extLst>
              <a:ext uri="{FF2B5EF4-FFF2-40B4-BE49-F238E27FC236}">
                <a16:creationId xmlns:a16="http://schemas.microsoft.com/office/drawing/2014/main" id="{353526B6-E706-1D4E-AC19-D2B0E1CD957B}"/>
              </a:ext>
            </a:extLst>
          </p:cNvPr>
          <p:cNvSpPr/>
          <p:nvPr/>
        </p:nvSpPr>
        <p:spPr>
          <a:xfrm rot="5400000">
            <a:off x="1140864" y="2245168"/>
            <a:ext cx="1202267" cy="541867"/>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6F963D35-1E3A-D34A-9406-9F50B1071EE4}"/>
              </a:ext>
            </a:extLst>
          </p:cNvPr>
          <p:cNvSpPr txBox="1"/>
          <p:nvPr/>
        </p:nvSpPr>
        <p:spPr>
          <a:xfrm>
            <a:off x="578524" y="3250812"/>
            <a:ext cx="3654425" cy="461665"/>
          </a:xfrm>
          <a:prstGeom prst="rect">
            <a:avLst/>
          </a:prstGeom>
          <a:noFill/>
        </p:spPr>
        <p:txBody>
          <a:bodyPr wrap="square" rtlCol="0">
            <a:spAutoFit/>
          </a:bodyPr>
          <a:lstStyle/>
          <a:p>
            <a:r>
              <a:rPr lang="it-IT" sz="2400" dirty="0"/>
              <a:t>PROGRESSIVITÀ</a:t>
            </a:r>
          </a:p>
        </p:txBody>
      </p:sp>
      <p:pic>
        <p:nvPicPr>
          <p:cNvPr id="4" name="Immagine 3">
            <a:extLst>
              <a:ext uri="{FF2B5EF4-FFF2-40B4-BE49-F238E27FC236}">
                <a16:creationId xmlns:a16="http://schemas.microsoft.com/office/drawing/2014/main" id="{9407D577-81B0-7C44-8B42-E9506C8E209E}"/>
              </a:ext>
            </a:extLst>
          </p:cNvPr>
          <p:cNvPicPr>
            <a:picLocks noChangeAspect="1"/>
          </p:cNvPicPr>
          <p:nvPr/>
        </p:nvPicPr>
        <p:blipFill>
          <a:blip r:embed="rId3"/>
          <a:stretch>
            <a:fillRect/>
          </a:stretch>
        </p:blipFill>
        <p:spPr>
          <a:xfrm>
            <a:off x="4744013" y="793181"/>
            <a:ext cx="3436923" cy="4333054"/>
          </a:xfrm>
          <a:prstGeom prst="rect">
            <a:avLst/>
          </a:prstGeom>
        </p:spPr>
      </p:pic>
    </p:spTree>
    <p:extLst>
      <p:ext uri="{BB962C8B-B14F-4D97-AF65-F5344CB8AC3E}">
        <p14:creationId xmlns:p14="http://schemas.microsoft.com/office/powerpoint/2010/main" val="3405373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0" y="793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5" name="Immagine 14">
            <a:extLst>
              <a:ext uri="{FF2B5EF4-FFF2-40B4-BE49-F238E27FC236}">
                <a16:creationId xmlns:a16="http://schemas.microsoft.com/office/drawing/2014/main" id="{DD8BD059-884A-3D4D-ACB7-26566815094C}"/>
              </a:ext>
            </a:extLst>
          </p:cNvPr>
          <p:cNvPicPr>
            <a:picLocks noChangeAspect="1"/>
          </p:cNvPicPr>
          <p:nvPr/>
        </p:nvPicPr>
        <p:blipFill>
          <a:blip r:embed="rId4"/>
          <a:stretch>
            <a:fillRect/>
          </a:stretch>
        </p:blipFill>
        <p:spPr>
          <a:xfrm>
            <a:off x="5885396" y="1769902"/>
            <a:ext cx="3244634" cy="1622317"/>
          </a:xfrm>
          <a:prstGeom prst="rect">
            <a:avLst/>
          </a:prstGeom>
          <a:ln>
            <a:solidFill>
              <a:schemeClr val="tx1"/>
            </a:solidFill>
          </a:ln>
          <a:effectLst>
            <a:outerShdw blurRad="50800" dist="38100" dir="2700000" algn="tl" rotWithShape="0">
              <a:prstClr val="black">
                <a:alpha val="40000"/>
              </a:prstClr>
            </a:outerShdw>
          </a:effectLst>
        </p:spPr>
      </p:pic>
      <p:sp>
        <p:nvSpPr>
          <p:cNvPr id="26" name="Ovale 25">
            <a:extLst>
              <a:ext uri="{FF2B5EF4-FFF2-40B4-BE49-F238E27FC236}">
                <a16:creationId xmlns:a16="http://schemas.microsoft.com/office/drawing/2014/main" id="{25D7F37F-A37A-464D-8924-74FB60594096}"/>
              </a:ext>
            </a:extLst>
          </p:cNvPr>
          <p:cNvSpPr/>
          <p:nvPr/>
        </p:nvSpPr>
        <p:spPr>
          <a:xfrm>
            <a:off x="4128767" y="2092729"/>
            <a:ext cx="2668273" cy="945729"/>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Lettura ad alta voce in tutti i nidi</a:t>
            </a:r>
          </a:p>
        </p:txBody>
      </p:sp>
      <p:pic>
        <p:nvPicPr>
          <p:cNvPr id="17" name="Immagine 16">
            <a:extLst>
              <a:ext uri="{FF2B5EF4-FFF2-40B4-BE49-F238E27FC236}">
                <a16:creationId xmlns:a16="http://schemas.microsoft.com/office/drawing/2014/main" id="{7A46B89D-7582-3D40-B48D-2F4F833F6E38}"/>
              </a:ext>
            </a:extLst>
          </p:cNvPr>
          <p:cNvPicPr>
            <a:picLocks noChangeAspect="1"/>
          </p:cNvPicPr>
          <p:nvPr/>
        </p:nvPicPr>
        <p:blipFill>
          <a:blip r:embed="rId5"/>
          <a:stretch>
            <a:fillRect/>
          </a:stretch>
        </p:blipFill>
        <p:spPr>
          <a:xfrm>
            <a:off x="-1" y="2371596"/>
            <a:ext cx="2913177" cy="1878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e 2">
            <a:extLst>
              <a:ext uri="{FF2B5EF4-FFF2-40B4-BE49-F238E27FC236}">
                <a16:creationId xmlns:a16="http://schemas.microsoft.com/office/drawing/2014/main" id="{BBCBFBC7-2100-AB42-AD93-C1C3A5779195}"/>
              </a:ext>
            </a:extLst>
          </p:cNvPr>
          <p:cNvSpPr/>
          <p:nvPr/>
        </p:nvSpPr>
        <p:spPr>
          <a:xfrm>
            <a:off x="214737" y="1889020"/>
            <a:ext cx="3004186" cy="747679"/>
          </a:xfrm>
          <a:prstGeom prst="ellipse">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Formazione educatori/insegnanti</a:t>
            </a:r>
          </a:p>
        </p:txBody>
      </p:sp>
      <p:pic>
        <p:nvPicPr>
          <p:cNvPr id="29" name="Immagine 28">
            <a:extLst>
              <a:ext uri="{FF2B5EF4-FFF2-40B4-BE49-F238E27FC236}">
                <a16:creationId xmlns:a16="http://schemas.microsoft.com/office/drawing/2014/main" id="{6EF77E54-DF8E-E14C-94E4-0A4079EDE105}"/>
              </a:ext>
            </a:extLst>
          </p:cNvPr>
          <p:cNvPicPr>
            <a:picLocks noChangeAspect="1"/>
          </p:cNvPicPr>
          <p:nvPr/>
        </p:nvPicPr>
        <p:blipFill>
          <a:blip r:embed="rId6"/>
          <a:stretch>
            <a:fillRect/>
          </a:stretch>
        </p:blipFill>
        <p:spPr>
          <a:xfrm>
            <a:off x="5888628" y="3849751"/>
            <a:ext cx="2968554" cy="1232788"/>
          </a:xfrm>
          <a:prstGeom prst="rect">
            <a:avLst/>
          </a:prstGeom>
          <a:ln>
            <a:solidFill>
              <a:schemeClr val="tx1"/>
            </a:solidFill>
          </a:ln>
          <a:effectLst>
            <a:outerShdw blurRad="50800" dist="38100" dir="2700000" algn="tl" rotWithShape="0">
              <a:prstClr val="black">
                <a:alpha val="40000"/>
              </a:prstClr>
            </a:outerShdw>
          </a:effectLst>
        </p:spPr>
      </p:pic>
      <p:sp>
        <p:nvSpPr>
          <p:cNvPr id="27" name="Ovale 26">
            <a:extLst>
              <a:ext uri="{FF2B5EF4-FFF2-40B4-BE49-F238E27FC236}">
                <a16:creationId xmlns:a16="http://schemas.microsoft.com/office/drawing/2014/main" id="{91FAEDC6-6A9D-8C47-8AE4-13CE4C44EF1B}"/>
              </a:ext>
            </a:extLst>
          </p:cNvPr>
          <p:cNvSpPr/>
          <p:nvPr/>
        </p:nvSpPr>
        <p:spPr>
          <a:xfrm>
            <a:off x="3671568" y="3626954"/>
            <a:ext cx="2526032" cy="695472"/>
          </a:xfrm>
          <a:prstGeom prst="ellipse">
            <a:avLst/>
          </a:prstGeom>
          <a:solidFill>
            <a:schemeClr val="accent4">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Sperimentazione</a:t>
            </a:r>
          </a:p>
        </p:txBody>
      </p:sp>
      <p:sp>
        <p:nvSpPr>
          <p:cNvPr id="30" name="CasellaDiTesto 29">
            <a:extLst>
              <a:ext uri="{FF2B5EF4-FFF2-40B4-BE49-F238E27FC236}">
                <a16:creationId xmlns:a16="http://schemas.microsoft.com/office/drawing/2014/main" id="{B90DC7F0-98D5-7042-BA2F-3E8B80C912B4}"/>
              </a:ext>
            </a:extLst>
          </p:cNvPr>
          <p:cNvSpPr txBox="1"/>
          <p:nvPr/>
        </p:nvSpPr>
        <p:spPr>
          <a:xfrm>
            <a:off x="3742688" y="1073346"/>
            <a:ext cx="1316992" cy="430887"/>
          </a:xfrm>
          <a:prstGeom prst="rect">
            <a:avLst/>
          </a:prstGeom>
          <a:noFill/>
        </p:spPr>
        <p:txBody>
          <a:bodyPr wrap="square" rtlCol="0">
            <a:spAutoFit/>
          </a:bodyPr>
          <a:lstStyle/>
          <a:p>
            <a:r>
              <a:rPr lang="it-IT" sz="2200" dirty="0"/>
              <a:t>3 AZIONI</a:t>
            </a:r>
          </a:p>
        </p:txBody>
      </p:sp>
      <p:sp>
        <p:nvSpPr>
          <p:cNvPr id="31" name="Ovale 30">
            <a:extLst>
              <a:ext uri="{FF2B5EF4-FFF2-40B4-BE49-F238E27FC236}">
                <a16:creationId xmlns:a16="http://schemas.microsoft.com/office/drawing/2014/main" id="{18B90BE3-85AF-6447-9543-3AE33658179A}"/>
              </a:ext>
            </a:extLst>
          </p:cNvPr>
          <p:cNvSpPr/>
          <p:nvPr/>
        </p:nvSpPr>
        <p:spPr>
          <a:xfrm>
            <a:off x="3318397" y="966985"/>
            <a:ext cx="1978023" cy="69655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67949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134"/>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2D4A36DA-6E43-1747-9E01-71A767FFB42D}"/>
              </a:ext>
            </a:extLst>
          </p:cNvPr>
          <p:cNvSpPr txBox="1"/>
          <p:nvPr/>
        </p:nvSpPr>
        <p:spPr>
          <a:xfrm>
            <a:off x="217250" y="1319726"/>
            <a:ext cx="3654425" cy="461665"/>
          </a:xfrm>
          <a:prstGeom prst="rect">
            <a:avLst/>
          </a:prstGeom>
          <a:noFill/>
        </p:spPr>
        <p:txBody>
          <a:bodyPr wrap="square" rtlCol="0">
            <a:spAutoFit/>
          </a:bodyPr>
          <a:lstStyle/>
          <a:p>
            <a:r>
              <a:rPr lang="it-IT" sz="2400" dirty="0"/>
              <a:t>0-6 MESI</a:t>
            </a:r>
          </a:p>
        </p:txBody>
      </p:sp>
      <p:sp>
        <p:nvSpPr>
          <p:cNvPr id="3" name="Rettangolo 2">
            <a:extLst>
              <a:ext uri="{FF2B5EF4-FFF2-40B4-BE49-F238E27FC236}">
                <a16:creationId xmlns:a16="http://schemas.microsoft.com/office/drawing/2014/main" id="{FC12E579-F859-B041-8A04-678CEAEF6859}"/>
              </a:ext>
            </a:extLst>
          </p:cNvPr>
          <p:cNvSpPr/>
          <p:nvPr/>
        </p:nvSpPr>
        <p:spPr>
          <a:xfrm>
            <a:off x="2174896" y="1449981"/>
            <a:ext cx="1584088" cy="369332"/>
          </a:xfrm>
          <a:prstGeom prst="rect">
            <a:avLst/>
          </a:prstGeom>
        </p:spPr>
        <p:txBody>
          <a:bodyPr wrap="none">
            <a:spAutoFit/>
          </a:bodyPr>
          <a:lstStyle/>
          <a:p>
            <a:r>
              <a:rPr lang="it-IT" dirty="0"/>
              <a:t>Libri sensoriali</a:t>
            </a:r>
          </a:p>
        </p:txBody>
      </p:sp>
      <p:sp>
        <p:nvSpPr>
          <p:cNvPr id="15" name="Rettangolo 14">
            <a:extLst>
              <a:ext uri="{FF2B5EF4-FFF2-40B4-BE49-F238E27FC236}">
                <a16:creationId xmlns:a16="http://schemas.microsoft.com/office/drawing/2014/main" id="{66E277BA-1123-9B4B-979D-EE5B1C84470F}"/>
              </a:ext>
            </a:extLst>
          </p:cNvPr>
          <p:cNvSpPr/>
          <p:nvPr/>
        </p:nvSpPr>
        <p:spPr>
          <a:xfrm>
            <a:off x="4934922" y="811992"/>
            <a:ext cx="3008772" cy="369332"/>
          </a:xfrm>
          <a:prstGeom prst="rect">
            <a:avLst/>
          </a:prstGeom>
        </p:spPr>
        <p:txBody>
          <a:bodyPr wrap="none">
            <a:spAutoFit/>
          </a:bodyPr>
          <a:lstStyle/>
          <a:p>
            <a:r>
              <a:rPr lang="it-IT" dirty="0"/>
              <a:t>Libri tattili di stoffa e cartonati</a:t>
            </a:r>
          </a:p>
        </p:txBody>
      </p:sp>
      <p:sp>
        <p:nvSpPr>
          <p:cNvPr id="16" name="Rettangolo 15">
            <a:extLst>
              <a:ext uri="{FF2B5EF4-FFF2-40B4-BE49-F238E27FC236}">
                <a16:creationId xmlns:a16="http://schemas.microsoft.com/office/drawing/2014/main" id="{6A08890A-3312-CA4F-92DF-87609E1A49C2}"/>
              </a:ext>
            </a:extLst>
          </p:cNvPr>
          <p:cNvSpPr/>
          <p:nvPr/>
        </p:nvSpPr>
        <p:spPr>
          <a:xfrm>
            <a:off x="6812245" y="3398853"/>
            <a:ext cx="2152320" cy="369332"/>
          </a:xfrm>
          <a:prstGeom prst="rect">
            <a:avLst/>
          </a:prstGeom>
        </p:spPr>
        <p:txBody>
          <a:bodyPr wrap="none">
            <a:spAutoFit/>
          </a:bodyPr>
          <a:lstStyle/>
          <a:p>
            <a:r>
              <a:rPr lang="it-IT" dirty="0"/>
              <a:t>Libri in bianco e nero</a:t>
            </a:r>
          </a:p>
        </p:txBody>
      </p:sp>
      <p:sp>
        <p:nvSpPr>
          <p:cNvPr id="17" name="Rettangolo 16">
            <a:extLst>
              <a:ext uri="{FF2B5EF4-FFF2-40B4-BE49-F238E27FC236}">
                <a16:creationId xmlns:a16="http://schemas.microsoft.com/office/drawing/2014/main" id="{271F42D9-25CB-7E40-9C3D-91B353B4FDD9}"/>
              </a:ext>
            </a:extLst>
          </p:cNvPr>
          <p:cNvSpPr/>
          <p:nvPr/>
        </p:nvSpPr>
        <p:spPr>
          <a:xfrm>
            <a:off x="460375" y="3029521"/>
            <a:ext cx="1741439" cy="369332"/>
          </a:xfrm>
          <a:prstGeom prst="rect">
            <a:avLst/>
          </a:prstGeom>
        </p:spPr>
        <p:txBody>
          <a:bodyPr wrap="none">
            <a:spAutoFit/>
          </a:bodyPr>
          <a:lstStyle/>
          <a:p>
            <a:r>
              <a:rPr lang="it-IT" dirty="0"/>
              <a:t>Libri da mordere</a:t>
            </a:r>
          </a:p>
        </p:txBody>
      </p:sp>
      <p:sp>
        <p:nvSpPr>
          <p:cNvPr id="18" name="Rettangolo 17">
            <a:extLst>
              <a:ext uri="{FF2B5EF4-FFF2-40B4-BE49-F238E27FC236}">
                <a16:creationId xmlns:a16="http://schemas.microsoft.com/office/drawing/2014/main" id="{99C1A46A-95DD-8647-99C1-D64967ED1409}"/>
              </a:ext>
            </a:extLst>
          </p:cNvPr>
          <p:cNvSpPr/>
          <p:nvPr/>
        </p:nvSpPr>
        <p:spPr>
          <a:xfrm>
            <a:off x="2830561" y="3701288"/>
            <a:ext cx="1741439" cy="646331"/>
          </a:xfrm>
          <a:prstGeom prst="rect">
            <a:avLst/>
          </a:prstGeom>
        </p:spPr>
        <p:txBody>
          <a:bodyPr wrap="square">
            <a:spAutoFit/>
          </a:bodyPr>
          <a:lstStyle/>
          <a:p>
            <a:r>
              <a:rPr lang="it-IT" dirty="0"/>
              <a:t>Filastrocche e ninne nanne</a:t>
            </a:r>
          </a:p>
        </p:txBody>
      </p:sp>
      <p:pic>
        <p:nvPicPr>
          <p:cNvPr id="2" name="Immagine 1">
            <a:extLst>
              <a:ext uri="{FF2B5EF4-FFF2-40B4-BE49-F238E27FC236}">
                <a16:creationId xmlns:a16="http://schemas.microsoft.com/office/drawing/2014/main" id="{9CC97565-A56D-3641-84E9-EA73FB2E7B9F}"/>
              </a:ext>
            </a:extLst>
          </p:cNvPr>
          <p:cNvPicPr>
            <a:picLocks noChangeAspect="1"/>
          </p:cNvPicPr>
          <p:nvPr/>
        </p:nvPicPr>
        <p:blipFill>
          <a:blip r:embed="rId3"/>
          <a:stretch>
            <a:fillRect/>
          </a:stretch>
        </p:blipFill>
        <p:spPr>
          <a:xfrm>
            <a:off x="4206875" y="3429283"/>
            <a:ext cx="1651000" cy="1612900"/>
          </a:xfrm>
          <a:prstGeom prst="rect">
            <a:avLst/>
          </a:prstGeom>
        </p:spPr>
      </p:pic>
      <p:pic>
        <p:nvPicPr>
          <p:cNvPr id="4" name="Immagine 3">
            <a:extLst>
              <a:ext uri="{FF2B5EF4-FFF2-40B4-BE49-F238E27FC236}">
                <a16:creationId xmlns:a16="http://schemas.microsoft.com/office/drawing/2014/main" id="{B58A0E7B-3B8C-4B44-93C4-28106450AEF4}"/>
              </a:ext>
            </a:extLst>
          </p:cNvPr>
          <p:cNvPicPr>
            <a:picLocks noChangeAspect="1"/>
          </p:cNvPicPr>
          <p:nvPr/>
        </p:nvPicPr>
        <p:blipFill>
          <a:blip r:embed="rId4"/>
          <a:stretch>
            <a:fillRect/>
          </a:stretch>
        </p:blipFill>
        <p:spPr>
          <a:xfrm>
            <a:off x="7094354" y="3768185"/>
            <a:ext cx="1795056" cy="1161022"/>
          </a:xfrm>
          <a:prstGeom prst="rect">
            <a:avLst/>
          </a:prstGeom>
        </p:spPr>
      </p:pic>
      <p:pic>
        <p:nvPicPr>
          <p:cNvPr id="5" name="Immagine 4">
            <a:extLst>
              <a:ext uri="{FF2B5EF4-FFF2-40B4-BE49-F238E27FC236}">
                <a16:creationId xmlns:a16="http://schemas.microsoft.com/office/drawing/2014/main" id="{52C461A8-B444-1E4B-94FC-585658E706CC}"/>
              </a:ext>
            </a:extLst>
          </p:cNvPr>
          <p:cNvPicPr>
            <a:picLocks noChangeAspect="1"/>
          </p:cNvPicPr>
          <p:nvPr/>
        </p:nvPicPr>
        <p:blipFill>
          <a:blip r:embed="rId5"/>
          <a:stretch>
            <a:fillRect/>
          </a:stretch>
        </p:blipFill>
        <p:spPr>
          <a:xfrm>
            <a:off x="421792" y="3409641"/>
            <a:ext cx="1650999" cy="997937"/>
          </a:xfrm>
          <a:prstGeom prst="rect">
            <a:avLst/>
          </a:prstGeom>
        </p:spPr>
      </p:pic>
      <p:pic>
        <p:nvPicPr>
          <p:cNvPr id="6" name="Immagine 5">
            <a:extLst>
              <a:ext uri="{FF2B5EF4-FFF2-40B4-BE49-F238E27FC236}">
                <a16:creationId xmlns:a16="http://schemas.microsoft.com/office/drawing/2014/main" id="{DA08A6AC-13A1-E74D-9E73-03E76086AA6D}"/>
              </a:ext>
            </a:extLst>
          </p:cNvPr>
          <p:cNvPicPr>
            <a:picLocks noChangeAspect="1"/>
          </p:cNvPicPr>
          <p:nvPr/>
        </p:nvPicPr>
        <p:blipFill>
          <a:blip r:embed="rId6"/>
          <a:stretch>
            <a:fillRect/>
          </a:stretch>
        </p:blipFill>
        <p:spPr>
          <a:xfrm>
            <a:off x="6175930" y="1240886"/>
            <a:ext cx="1815952" cy="1417802"/>
          </a:xfrm>
          <a:prstGeom prst="rect">
            <a:avLst/>
          </a:prstGeom>
        </p:spPr>
      </p:pic>
      <p:pic>
        <p:nvPicPr>
          <p:cNvPr id="19" name="Immagine 18">
            <a:extLst>
              <a:ext uri="{FF2B5EF4-FFF2-40B4-BE49-F238E27FC236}">
                <a16:creationId xmlns:a16="http://schemas.microsoft.com/office/drawing/2014/main" id="{8D3F05C3-3C70-224D-94F3-881171D19285}"/>
              </a:ext>
            </a:extLst>
          </p:cNvPr>
          <p:cNvPicPr>
            <a:picLocks noChangeAspect="1"/>
          </p:cNvPicPr>
          <p:nvPr/>
        </p:nvPicPr>
        <p:blipFill>
          <a:blip r:embed="rId7"/>
          <a:stretch>
            <a:fillRect/>
          </a:stretch>
        </p:blipFill>
        <p:spPr>
          <a:xfrm>
            <a:off x="4359979" y="1118543"/>
            <a:ext cx="1815951" cy="1086067"/>
          </a:xfrm>
          <a:prstGeom prst="rect">
            <a:avLst/>
          </a:prstGeom>
        </p:spPr>
      </p:pic>
      <p:pic>
        <p:nvPicPr>
          <p:cNvPr id="20" name="Immagine 19">
            <a:extLst>
              <a:ext uri="{FF2B5EF4-FFF2-40B4-BE49-F238E27FC236}">
                <a16:creationId xmlns:a16="http://schemas.microsoft.com/office/drawing/2014/main" id="{CB0B91AD-4910-B44A-9D51-E64AF9DE92F9}"/>
              </a:ext>
            </a:extLst>
          </p:cNvPr>
          <p:cNvPicPr>
            <a:picLocks noChangeAspect="1"/>
          </p:cNvPicPr>
          <p:nvPr/>
        </p:nvPicPr>
        <p:blipFill>
          <a:blip r:embed="rId8"/>
          <a:stretch>
            <a:fillRect/>
          </a:stretch>
        </p:blipFill>
        <p:spPr>
          <a:xfrm>
            <a:off x="1964356" y="1834248"/>
            <a:ext cx="998275" cy="1003671"/>
          </a:xfrm>
          <a:prstGeom prst="rect">
            <a:avLst/>
          </a:prstGeom>
        </p:spPr>
      </p:pic>
    </p:spTree>
    <p:extLst>
      <p:ext uri="{BB962C8B-B14F-4D97-AF65-F5344CB8AC3E}">
        <p14:creationId xmlns:p14="http://schemas.microsoft.com/office/powerpoint/2010/main" val="2486704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1051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2D4A36DA-6E43-1747-9E01-71A767FFB42D}"/>
              </a:ext>
            </a:extLst>
          </p:cNvPr>
          <p:cNvSpPr txBox="1"/>
          <p:nvPr/>
        </p:nvSpPr>
        <p:spPr>
          <a:xfrm>
            <a:off x="217250" y="1319726"/>
            <a:ext cx="3654425" cy="461665"/>
          </a:xfrm>
          <a:prstGeom prst="rect">
            <a:avLst/>
          </a:prstGeom>
          <a:noFill/>
        </p:spPr>
        <p:txBody>
          <a:bodyPr wrap="square" rtlCol="0">
            <a:spAutoFit/>
          </a:bodyPr>
          <a:lstStyle/>
          <a:p>
            <a:r>
              <a:rPr lang="it-IT" sz="2400" dirty="0"/>
              <a:t>6-12 MESI</a:t>
            </a:r>
          </a:p>
        </p:txBody>
      </p:sp>
      <p:sp>
        <p:nvSpPr>
          <p:cNvPr id="3" name="Rettangolo 2">
            <a:extLst>
              <a:ext uri="{FF2B5EF4-FFF2-40B4-BE49-F238E27FC236}">
                <a16:creationId xmlns:a16="http://schemas.microsoft.com/office/drawing/2014/main" id="{FC12E579-F859-B041-8A04-678CEAEF6859}"/>
              </a:ext>
            </a:extLst>
          </p:cNvPr>
          <p:cNvSpPr/>
          <p:nvPr/>
        </p:nvSpPr>
        <p:spPr>
          <a:xfrm>
            <a:off x="217250" y="2110558"/>
            <a:ext cx="3754554" cy="369332"/>
          </a:xfrm>
          <a:prstGeom prst="rect">
            <a:avLst/>
          </a:prstGeom>
        </p:spPr>
        <p:txBody>
          <a:bodyPr wrap="none">
            <a:spAutoFit/>
          </a:bodyPr>
          <a:lstStyle/>
          <a:p>
            <a:r>
              <a:rPr lang="it-IT" dirty="0"/>
              <a:t>Libri interattivi sul piano fisico, pop up</a:t>
            </a:r>
          </a:p>
        </p:txBody>
      </p:sp>
      <p:sp>
        <p:nvSpPr>
          <p:cNvPr id="15" name="Rettangolo 14">
            <a:extLst>
              <a:ext uri="{FF2B5EF4-FFF2-40B4-BE49-F238E27FC236}">
                <a16:creationId xmlns:a16="http://schemas.microsoft.com/office/drawing/2014/main" id="{66E277BA-1123-9B4B-979D-EE5B1C84470F}"/>
              </a:ext>
            </a:extLst>
          </p:cNvPr>
          <p:cNvSpPr/>
          <p:nvPr/>
        </p:nvSpPr>
        <p:spPr>
          <a:xfrm>
            <a:off x="6493147" y="4728753"/>
            <a:ext cx="2779978" cy="369332"/>
          </a:xfrm>
          <a:prstGeom prst="rect">
            <a:avLst/>
          </a:prstGeom>
        </p:spPr>
        <p:txBody>
          <a:bodyPr wrap="square">
            <a:spAutoFit/>
          </a:bodyPr>
          <a:lstStyle/>
          <a:p>
            <a:r>
              <a:rPr lang="it-IT" dirty="0"/>
              <a:t>Protostorie molto semplici</a:t>
            </a:r>
          </a:p>
        </p:txBody>
      </p:sp>
      <p:sp>
        <p:nvSpPr>
          <p:cNvPr id="16" name="Rettangolo 15">
            <a:extLst>
              <a:ext uri="{FF2B5EF4-FFF2-40B4-BE49-F238E27FC236}">
                <a16:creationId xmlns:a16="http://schemas.microsoft.com/office/drawing/2014/main" id="{6A08890A-3312-CA4F-92DF-87609E1A49C2}"/>
              </a:ext>
            </a:extLst>
          </p:cNvPr>
          <p:cNvSpPr/>
          <p:nvPr/>
        </p:nvSpPr>
        <p:spPr>
          <a:xfrm>
            <a:off x="6429364" y="996560"/>
            <a:ext cx="2089406" cy="646331"/>
          </a:xfrm>
          <a:prstGeom prst="rect">
            <a:avLst/>
          </a:prstGeom>
        </p:spPr>
        <p:txBody>
          <a:bodyPr wrap="square">
            <a:spAutoFit/>
          </a:bodyPr>
          <a:lstStyle/>
          <a:p>
            <a:r>
              <a:rPr lang="it-IT" dirty="0"/>
              <a:t>Libri interattivi sul piano verbale</a:t>
            </a:r>
          </a:p>
        </p:txBody>
      </p:sp>
      <p:sp>
        <p:nvSpPr>
          <p:cNvPr id="18" name="Rettangolo 17">
            <a:extLst>
              <a:ext uri="{FF2B5EF4-FFF2-40B4-BE49-F238E27FC236}">
                <a16:creationId xmlns:a16="http://schemas.microsoft.com/office/drawing/2014/main" id="{99C1A46A-95DD-8647-99C1-D64967ED1409}"/>
              </a:ext>
            </a:extLst>
          </p:cNvPr>
          <p:cNvSpPr/>
          <p:nvPr/>
        </p:nvSpPr>
        <p:spPr>
          <a:xfrm>
            <a:off x="2558061" y="3571113"/>
            <a:ext cx="1445838" cy="646331"/>
          </a:xfrm>
          <a:prstGeom prst="rect">
            <a:avLst/>
          </a:prstGeom>
        </p:spPr>
        <p:txBody>
          <a:bodyPr wrap="square">
            <a:spAutoFit/>
          </a:bodyPr>
          <a:lstStyle/>
          <a:p>
            <a:r>
              <a:rPr lang="it-IT" dirty="0"/>
              <a:t>Libri sonori manipolabili</a:t>
            </a:r>
          </a:p>
        </p:txBody>
      </p:sp>
      <p:pic>
        <p:nvPicPr>
          <p:cNvPr id="2" name="Immagine 1">
            <a:extLst>
              <a:ext uri="{FF2B5EF4-FFF2-40B4-BE49-F238E27FC236}">
                <a16:creationId xmlns:a16="http://schemas.microsoft.com/office/drawing/2014/main" id="{E021A599-040D-BB42-89A2-2CB0A645C5F5}"/>
              </a:ext>
            </a:extLst>
          </p:cNvPr>
          <p:cNvPicPr>
            <a:picLocks noChangeAspect="1"/>
          </p:cNvPicPr>
          <p:nvPr/>
        </p:nvPicPr>
        <p:blipFill>
          <a:blip r:embed="rId3"/>
          <a:stretch>
            <a:fillRect/>
          </a:stretch>
        </p:blipFill>
        <p:spPr>
          <a:xfrm>
            <a:off x="4675679" y="908006"/>
            <a:ext cx="1669008" cy="1679247"/>
          </a:xfrm>
          <a:prstGeom prst="rect">
            <a:avLst/>
          </a:prstGeom>
        </p:spPr>
      </p:pic>
      <p:pic>
        <p:nvPicPr>
          <p:cNvPr id="4" name="Immagine 3">
            <a:extLst>
              <a:ext uri="{FF2B5EF4-FFF2-40B4-BE49-F238E27FC236}">
                <a16:creationId xmlns:a16="http://schemas.microsoft.com/office/drawing/2014/main" id="{2A05F623-EC2E-C949-BD4A-07857971C615}"/>
              </a:ext>
            </a:extLst>
          </p:cNvPr>
          <p:cNvPicPr>
            <a:picLocks noChangeAspect="1"/>
          </p:cNvPicPr>
          <p:nvPr/>
        </p:nvPicPr>
        <p:blipFill>
          <a:blip r:embed="rId4"/>
          <a:stretch>
            <a:fillRect/>
          </a:stretch>
        </p:blipFill>
        <p:spPr>
          <a:xfrm>
            <a:off x="6314372" y="1781391"/>
            <a:ext cx="2596176" cy="811305"/>
          </a:xfrm>
          <a:prstGeom prst="rect">
            <a:avLst/>
          </a:prstGeom>
        </p:spPr>
      </p:pic>
      <p:pic>
        <p:nvPicPr>
          <p:cNvPr id="5" name="Immagine 4">
            <a:extLst>
              <a:ext uri="{FF2B5EF4-FFF2-40B4-BE49-F238E27FC236}">
                <a16:creationId xmlns:a16="http://schemas.microsoft.com/office/drawing/2014/main" id="{3B875AD6-1ABC-E44A-BCA4-79B41B774181}"/>
              </a:ext>
            </a:extLst>
          </p:cNvPr>
          <p:cNvPicPr>
            <a:picLocks noChangeAspect="1"/>
          </p:cNvPicPr>
          <p:nvPr/>
        </p:nvPicPr>
        <p:blipFill>
          <a:blip r:embed="rId5"/>
          <a:stretch>
            <a:fillRect/>
          </a:stretch>
        </p:blipFill>
        <p:spPr>
          <a:xfrm>
            <a:off x="4003899" y="3175693"/>
            <a:ext cx="1669008" cy="1783039"/>
          </a:xfrm>
          <a:prstGeom prst="rect">
            <a:avLst/>
          </a:prstGeom>
        </p:spPr>
      </p:pic>
      <p:pic>
        <p:nvPicPr>
          <p:cNvPr id="6" name="Immagine 5">
            <a:extLst>
              <a:ext uri="{FF2B5EF4-FFF2-40B4-BE49-F238E27FC236}">
                <a16:creationId xmlns:a16="http://schemas.microsoft.com/office/drawing/2014/main" id="{F89F1370-F8F5-FB45-8524-703BAE17A866}"/>
              </a:ext>
            </a:extLst>
          </p:cNvPr>
          <p:cNvPicPr>
            <a:picLocks noChangeAspect="1"/>
          </p:cNvPicPr>
          <p:nvPr/>
        </p:nvPicPr>
        <p:blipFill>
          <a:blip r:embed="rId6"/>
          <a:stretch>
            <a:fillRect/>
          </a:stretch>
        </p:blipFill>
        <p:spPr>
          <a:xfrm>
            <a:off x="7118745" y="3467490"/>
            <a:ext cx="1358900" cy="1358900"/>
          </a:xfrm>
          <a:prstGeom prst="rect">
            <a:avLst/>
          </a:prstGeom>
        </p:spPr>
      </p:pic>
      <p:pic>
        <p:nvPicPr>
          <p:cNvPr id="11" name="Immagine 10">
            <a:extLst>
              <a:ext uri="{FF2B5EF4-FFF2-40B4-BE49-F238E27FC236}">
                <a16:creationId xmlns:a16="http://schemas.microsoft.com/office/drawing/2014/main" id="{80A9BE04-ED05-6B4A-844A-4DA9C15284FC}"/>
              </a:ext>
            </a:extLst>
          </p:cNvPr>
          <p:cNvPicPr>
            <a:picLocks noChangeAspect="1"/>
          </p:cNvPicPr>
          <p:nvPr/>
        </p:nvPicPr>
        <p:blipFill>
          <a:blip r:embed="rId7"/>
          <a:stretch>
            <a:fillRect/>
          </a:stretch>
        </p:blipFill>
        <p:spPr>
          <a:xfrm>
            <a:off x="155516" y="2501284"/>
            <a:ext cx="3441700" cy="698500"/>
          </a:xfrm>
          <a:prstGeom prst="rect">
            <a:avLst/>
          </a:prstGeom>
        </p:spPr>
      </p:pic>
      <p:pic>
        <p:nvPicPr>
          <p:cNvPr id="14" name="Immagine 13">
            <a:extLst>
              <a:ext uri="{FF2B5EF4-FFF2-40B4-BE49-F238E27FC236}">
                <a16:creationId xmlns:a16="http://schemas.microsoft.com/office/drawing/2014/main" id="{1E632D4D-1BE8-A847-B97B-0B78D21128BC}"/>
              </a:ext>
            </a:extLst>
          </p:cNvPr>
          <p:cNvPicPr>
            <a:picLocks noChangeAspect="1"/>
          </p:cNvPicPr>
          <p:nvPr/>
        </p:nvPicPr>
        <p:blipFill>
          <a:blip r:embed="rId8"/>
          <a:stretch>
            <a:fillRect/>
          </a:stretch>
        </p:blipFill>
        <p:spPr>
          <a:xfrm>
            <a:off x="143026" y="3160609"/>
            <a:ext cx="1951501" cy="899915"/>
          </a:xfrm>
          <a:prstGeom prst="rect">
            <a:avLst/>
          </a:prstGeom>
        </p:spPr>
      </p:pic>
    </p:spTree>
    <p:extLst>
      <p:ext uri="{BB962C8B-B14F-4D97-AF65-F5344CB8AC3E}">
        <p14:creationId xmlns:p14="http://schemas.microsoft.com/office/powerpoint/2010/main" val="2111643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29393" y="1844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B94E377C-F1FB-3845-848E-4E4BC6F99AC2}"/>
              </a:ext>
            </a:extLst>
          </p:cNvPr>
          <p:cNvSpPr txBox="1"/>
          <p:nvPr/>
        </p:nvSpPr>
        <p:spPr>
          <a:xfrm>
            <a:off x="217250" y="1319726"/>
            <a:ext cx="3654425" cy="461665"/>
          </a:xfrm>
          <a:prstGeom prst="rect">
            <a:avLst/>
          </a:prstGeom>
          <a:noFill/>
        </p:spPr>
        <p:txBody>
          <a:bodyPr wrap="square" rtlCol="0">
            <a:spAutoFit/>
          </a:bodyPr>
          <a:lstStyle/>
          <a:p>
            <a:r>
              <a:rPr lang="it-IT" sz="2400" dirty="0"/>
              <a:t>12-30 MESI</a:t>
            </a:r>
          </a:p>
        </p:txBody>
      </p:sp>
      <p:sp>
        <p:nvSpPr>
          <p:cNvPr id="11" name="Rettangolo 10">
            <a:extLst>
              <a:ext uri="{FF2B5EF4-FFF2-40B4-BE49-F238E27FC236}">
                <a16:creationId xmlns:a16="http://schemas.microsoft.com/office/drawing/2014/main" id="{FE02E5E8-7CA8-C143-AD3E-E248B4A488E7}"/>
              </a:ext>
            </a:extLst>
          </p:cNvPr>
          <p:cNvSpPr/>
          <p:nvPr/>
        </p:nvSpPr>
        <p:spPr>
          <a:xfrm>
            <a:off x="1152534" y="1884205"/>
            <a:ext cx="1837811" cy="369332"/>
          </a:xfrm>
          <a:prstGeom prst="rect">
            <a:avLst/>
          </a:prstGeom>
        </p:spPr>
        <p:txBody>
          <a:bodyPr wrap="none">
            <a:spAutoFit/>
          </a:bodyPr>
          <a:lstStyle/>
          <a:p>
            <a:pPr algn="ctr"/>
            <a:r>
              <a:rPr lang="it-IT" dirty="0"/>
              <a:t>Protostorie seriali</a:t>
            </a:r>
          </a:p>
        </p:txBody>
      </p:sp>
      <p:sp>
        <p:nvSpPr>
          <p:cNvPr id="14" name="Rettangolo 13">
            <a:extLst>
              <a:ext uri="{FF2B5EF4-FFF2-40B4-BE49-F238E27FC236}">
                <a16:creationId xmlns:a16="http://schemas.microsoft.com/office/drawing/2014/main" id="{8C982DD9-1354-4541-8C06-4C19C021B36D}"/>
              </a:ext>
            </a:extLst>
          </p:cNvPr>
          <p:cNvSpPr/>
          <p:nvPr/>
        </p:nvSpPr>
        <p:spPr>
          <a:xfrm>
            <a:off x="6150690" y="675922"/>
            <a:ext cx="1572931" cy="369332"/>
          </a:xfrm>
          <a:prstGeom prst="rect">
            <a:avLst/>
          </a:prstGeom>
        </p:spPr>
        <p:txBody>
          <a:bodyPr wrap="none">
            <a:spAutoFit/>
          </a:bodyPr>
          <a:lstStyle/>
          <a:p>
            <a:pPr algn="ctr"/>
            <a:r>
              <a:rPr lang="it-IT" dirty="0" err="1"/>
              <a:t>Concept</a:t>
            </a:r>
            <a:r>
              <a:rPr lang="it-IT" dirty="0"/>
              <a:t> books</a:t>
            </a:r>
          </a:p>
        </p:txBody>
      </p:sp>
      <p:sp>
        <p:nvSpPr>
          <p:cNvPr id="2" name="Rettangolo 1">
            <a:extLst>
              <a:ext uri="{FF2B5EF4-FFF2-40B4-BE49-F238E27FC236}">
                <a16:creationId xmlns:a16="http://schemas.microsoft.com/office/drawing/2014/main" id="{17F68310-7DE5-6846-B94D-FAC87675F4E9}"/>
              </a:ext>
            </a:extLst>
          </p:cNvPr>
          <p:cNvSpPr/>
          <p:nvPr/>
        </p:nvSpPr>
        <p:spPr>
          <a:xfrm>
            <a:off x="5087704" y="2968830"/>
            <a:ext cx="4105886" cy="646331"/>
          </a:xfrm>
          <a:prstGeom prst="rect">
            <a:avLst/>
          </a:prstGeom>
        </p:spPr>
        <p:txBody>
          <a:bodyPr wrap="square">
            <a:spAutoFit/>
          </a:bodyPr>
          <a:lstStyle/>
          <a:p>
            <a:pPr algn="ctr"/>
            <a:r>
              <a:rPr lang="it-IT" dirty="0"/>
              <a:t>Libri con i buche e libri attivi che stimolano l'interazione attraverso le mani</a:t>
            </a:r>
          </a:p>
        </p:txBody>
      </p:sp>
      <p:sp>
        <p:nvSpPr>
          <p:cNvPr id="3" name="Rettangolo 2">
            <a:extLst>
              <a:ext uri="{FF2B5EF4-FFF2-40B4-BE49-F238E27FC236}">
                <a16:creationId xmlns:a16="http://schemas.microsoft.com/office/drawing/2014/main" id="{4DEDCEA4-F780-014B-98ED-54CCBB14B73F}"/>
              </a:ext>
            </a:extLst>
          </p:cNvPr>
          <p:cNvSpPr/>
          <p:nvPr/>
        </p:nvSpPr>
        <p:spPr>
          <a:xfrm>
            <a:off x="-58786" y="3938056"/>
            <a:ext cx="1974510" cy="646331"/>
          </a:xfrm>
          <a:prstGeom prst="rect">
            <a:avLst/>
          </a:prstGeom>
        </p:spPr>
        <p:txBody>
          <a:bodyPr wrap="square">
            <a:spAutoFit/>
          </a:bodyPr>
          <a:lstStyle/>
          <a:p>
            <a:pPr algn="ctr"/>
            <a:r>
              <a:rPr lang="it-IT" dirty="0"/>
              <a:t>Libri con storie divertenti</a:t>
            </a:r>
          </a:p>
        </p:txBody>
      </p:sp>
      <p:pic>
        <p:nvPicPr>
          <p:cNvPr id="4" name="Immagine 3">
            <a:extLst>
              <a:ext uri="{FF2B5EF4-FFF2-40B4-BE49-F238E27FC236}">
                <a16:creationId xmlns:a16="http://schemas.microsoft.com/office/drawing/2014/main" id="{555BD121-31E5-D547-8076-1B51DA5A3BE8}"/>
              </a:ext>
            </a:extLst>
          </p:cNvPr>
          <p:cNvPicPr>
            <a:picLocks noChangeAspect="1"/>
          </p:cNvPicPr>
          <p:nvPr/>
        </p:nvPicPr>
        <p:blipFill>
          <a:blip r:embed="rId3"/>
          <a:stretch>
            <a:fillRect/>
          </a:stretch>
        </p:blipFill>
        <p:spPr>
          <a:xfrm>
            <a:off x="4887476" y="623703"/>
            <a:ext cx="1304512" cy="1749232"/>
          </a:xfrm>
          <a:prstGeom prst="rect">
            <a:avLst/>
          </a:prstGeom>
        </p:spPr>
      </p:pic>
      <p:pic>
        <p:nvPicPr>
          <p:cNvPr id="15" name="Immagine 14">
            <a:extLst>
              <a:ext uri="{FF2B5EF4-FFF2-40B4-BE49-F238E27FC236}">
                <a16:creationId xmlns:a16="http://schemas.microsoft.com/office/drawing/2014/main" id="{F0A1B2F9-4243-D145-BC03-D207212CC6CE}"/>
              </a:ext>
            </a:extLst>
          </p:cNvPr>
          <p:cNvPicPr>
            <a:picLocks noChangeAspect="1"/>
          </p:cNvPicPr>
          <p:nvPr/>
        </p:nvPicPr>
        <p:blipFill>
          <a:blip r:embed="rId4"/>
          <a:stretch>
            <a:fillRect/>
          </a:stretch>
        </p:blipFill>
        <p:spPr>
          <a:xfrm>
            <a:off x="5717023" y="1298768"/>
            <a:ext cx="2669537" cy="1009858"/>
          </a:xfrm>
          <a:prstGeom prst="rect">
            <a:avLst/>
          </a:prstGeom>
        </p:spPr>
      </p:pic>
      <p:pic>
        <p:nvPicPr>
          <p:cNvPr id="17" name="Immagine 16">
            <a:extLst>
              <a:ext uri="{FF2B5EF4-FFF2-40B4-BE49-F238E27FC236}">
                <a16:creationId xmlns:a16="http://schemas.microsoft.com/office/drawing/2014/main" id="{62EAD2BE-CF34-DD42-88C1-27E129088639}"/>
              </a:ext>
            </a:extLst>
          </p:cNvPr>
          <p:cNvPicPr>
            <a:picLocks noChangeAspect="1"/>
          </p:cNvPicPr>
          <p:nvPr/>
        </p:nvPicPr>
        <p:blipFill>
          <a:blip r:embed="rId5"/>
          <a:stretch>
            <a:fillRect/>
          </a:stretch>
        </p:blipFill>
        <p:spPr>
          <a:xfrm>
            <a:off x="8334665" y="1706377"/>
            <a:ext cx="737588" cy="783687"/>
          </a:xfrm>
          <a:prstGeom prst="rect">
            <a:avLst/>
          </a:prstGeom>
        </p:spPr>
      </p:pic>
      <p:pic>
        <p:nvPicPr>
          <p:cNvPr id="18" name="Immagine 17">
            <a:extLst>
              <a:ext uri="{FF2B5EF4-FFF2-40B4-BE49-F238E27FC236}">
                <a16:creationId xmlns:a16="http://schemas.microsoft.com/office/drawing/2014/main" id="{D70D7532-F5A4-BB42-B96F-6102F2497030}"/>
              </a:ext>
            </a:extLst>
          </p:cNvPr>
          <p:cNvPicPr>
            <a:picLocks noChangeAspect="1"/>
          </p:cNvPicPr>
          <p:nvPr/>
        </p:nvPicPr>
        <p:blipFill>
          <a:blip r:embed="rId6"/>
          <a:stretch>
            <a:fillRect/>
          </a:stretch>
        </p:blipFill>
        <p:spPr>
          <a:xfrm>
            <a:off x="5263401" y="3569663"/>
            <a:ext cx="1337351" cy="1492513"/>
          </a:xfrm>
          <a:prstGeom prst="rect">
            <a:avLst/>
          </a:prstGeom>
        </p:spPr>
      </p:pic>
      <p:pic>
        <p:nvPicPr>
          <p:cNvPr id="19" name="Immagine 18">
            <a:extLst>
              <a:ext uri="{FF2B5EF4-FFF2-40B4-BE49-F238E27FC236}">
                <a16:creationId xmlns:a16="http://schemas.microsoft.com/office/drawing/2014/main" id="{E580C761-BB02-E343-9F83-F1E17D76241A}"/>
              </a:ext>
            </a:extLst>
          </p:cNvPr>
          <p:cNvPicPr>
            <a:picLocks noChangeAspect="1"/>
          </p:cNvPicPr>
          <p:nvPr/>
        </p:nvPicPr>
        <p:blipFill>
          <a:blip r:embed="rId7"/>
          <a:stretch>
            <a:fillRect/>
          </a:stretch>
        </p:blipFill>
        <p:spPr>
          <a:xfrm>
            <a:off x="6409246" y="3769278"/>
            <a:ext cx="2376502" cy="1207112"/>
          </a:xfrm>
          <a:prstGeom prst="rect">
            <a:avLst/>
          </a:prstGeom>
        </p:spPr>
      </p:pic>
      <p:pic>
        <p:nvPicPr>
          <p:cNvPr id="20" name="Immagine 19">
            <a:extLst>
              <a:ext uri="{FF2B5EF4-FFF2-40B4-BE49-F238E27FC236}">
                <a16:creationId xmlns:a16="http://schemas.microsoft.com/office/drawing/2014/main" id="{6F053BCB-0504-4143-B6DD-A4142301BB67}"/>
              </a:ext>
            </a:extLst>
          </p:cNvPr>
          <p:cNvPicPr>
            <a:picLocks noChangeAspect="1"/>
          </p:cNvPicPr>
          <p:nvPr/>
        </p:nvPicPr>
        <p:blipFill>
          <a:blip r:embed="rId8"/>
          <a:stretch>
            <a:fillRect/>
          </a:stretch>
        </p:blipFill>
        <p:spPr>
          <a:xfrm>
            <a:off x="1791638" y="3649540"/>
            <a:ext cx="1650733" cy="1110773"/>
          </a:xfrm>
          <a:prstGeom prst="rect">
            <a:avLst/>
          </a:prstGeom>
        </p:spPr>
      </p:pic>
      <p:pic>
        <p:nvPicPr>
          <p:cNvPr id="21" name="Immagine 20">
            <a:extLst>
              <a:ext uri="{FF2B5EF4-FFF2-40B4-BE49-F238E27FC236}">
                <a16:creationId xmlns:a16="http://schemas.microsoft.com/office/drawing/2014/main" id="{3B284E1E-E402-A645-AA12-6BC02B1604DA}"/>
              </a:ext>
            </a:extLst>
          </p:cNvPr>
          <p:cNvPicPr>
            <a:picLocks noChangeAspect="1"/>
          </p:cNvPicPr>
          <p:nvPr/>
        </p:nvPicPr>
        <p:blipFill>
          <a:blip r:embed="rId9"/>
          <a:stretch>
            <a:fillRect/>
          </a:stretch>
        </p:blipFill>
        <p:spPr>
          <a:xfrm>
            <a:off x="1091375" y="2226296"/>
            <a:ext cx="1206638" cy="1187176"/>
          </a:xfrm>
          <a:prstGeom prst="rect">
            <a:avLst/>
          </a:prstGeom>
        </p:spPr>
      </p:pic>
      <p:pic>
        <p:nvPicPr>
          <p:cNvPr id="22" name="Immagine 21">
            <a:extLst>
              <a:ext uri="{FF2B5EF4-FFF2-40B4-BE49-F238E27FC236}">
                <a16:creationId xmlns:a16="http://schemas.microsoft.com/office/drawing/2014/main" id="{AFD6A6AE-0978-9E44-BB59-727244103C34}"/>
              </a:ext>
            </a:extLst>
          </p:cNvPr>
          <p:cNvPicPr>
            <a:picLocks noChangeAspect="1"/>
          </p:cNvPicPr>
          <p:nvPr/>
        </p:nvPicPr>
        <p:blipFill>
          <a:blip r:embed="rId10"/>
          <a:stretch>
            <a:fillRect/>
          </a:stretch>
        </p:blipFill>
        <p:spPr>
          <a:xfrm>
            <a:off x="29393" y="1990228"/>
            <a:ext cx="1167922" cy="1399073"/>
          </a:xfrm>
          <a:prstGeom prst="rect">
            <a:avLst/>
          </a:prstGeom>
        </p:spPr>
      </p:pic>
      <p:sp>
        <p:nvSpPr>
          <p:cNvPr id="23" name="Rettangolo 22">
            <a:extLst>
              <a:ext uri="{FF2B5EF4-FFF2-40B4-BE49-F238E27FC236}">
                <a16:creationId xmlns:a16="http://schemas.microsoft.com/office/drawing/2014/main" id="{B7E5D9E7-235F-1C40-A95E-47D238467CAC}"/>
              </a:ext>
            </a:extLst>
          </p:cNvPr>
          <p:cNvSpPr/>
          <p:nvPr/>
        </p:nvSpPr>
        <p:spPr>
          <a:xfrm>
            <a:off x="3202609" y="1324049"/>
            <a:ext cx="1298753" cy="369332"/>
          </a:xfrm>
          <a:prstGeom prst="rect">
            <a:avLst/>
          </a:prstGeom>
        </p:spPr>
        <p:txBody>
          <a:bodyPr wrap="none">
            <a:spAutoFit/>
          </a:bodyPr>
          <a:lstStyle/>
          <a:p>
            <a:r>
              <a:rPr lang="it-IT" dirty="0"/>
              <a:t>Libri in rima</a:t>
            </a:r>
          </a:p>
        </p:txBody>
      </p:sp>
      <p:pic>
        <p:nvPicPr>
          <p:cNvPr id="24" name="Immagine 23">
            <a:extLst>
              <a:ext uri="{FF2B5EF4-FFF2-40B4-BE49-F238E27FC236}">
                <a16:creationId xmlns:a16="http://schemas.microsoft.com/office/drawing/2014/main" id="{DC56C237-8912-0640-A5D2-EE20BAB9780E}"/>
              </a:ext>
            </a:extLst>
          </p:cNvPr>
          <p:cNvPicPr>
            <a:picLocks noChangeAspect="1"/>
          </p:cNvPicPr>
          <p:nvPr/>
        </p:nvPicPr>
        <p:blipFill>
          <a:blip r:embed="rId11"/>
          <a:stretch>
            <a:fillRect/>
          </a:stretch>
        </p:blipFill>
        <p:spPr>
          <a:xfrm>
            <a:off x="3310268" y="1639860"/>
            <a:ext cx="1201798" cy="1661022"/>
          </a:xfrm>
          <a:prstGeom prst="rect">
            <a:avLst/>
          </a:prstGeom>
        </p:spPr>
      </p:pic>
    </p:spTree>
    <p:extLst>
      <p:ext uri="{BB962C8B-B14F-4D97-AF65-F5344CB8AC3E}">
        <p14:creationId xmlns:p14="http://schemas.microsoft.com/office/powerpoint/2010/main" val="2698548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BFC076DC-FFA2-DE4F-8FD8-3ECF673E4312}"/>
              </a:ext>
            </a:extLst>
          </p:cNvPr>
          <p:cNvSpPr txBox="1"/>
          <p:nvPr/>
        </p:nvSpPr>
        <p:spPr>
          <a:xfrm>
            <a:off x="217250" y="1319726"/>
            <a:ext cx="3654425" cy="461665"/>
          </a:xfrm>
          <a:prstGeom prst="rect">
            <a:avLst/>
          </a:prstGeom>
          <a:noFill/>
        </p:spPr>
        <p:txBody>
          <a:bodyPr wrap="square" rtlCol="0">
            <a:spAutoFit/>
          </a:bodyPr>
          <a:lstStyle/>
          <a:p>
            <a:r>
              <a:rPr lang="it-IT" sz="2400" dirty="0"/>
              <a:t>2,5-4 ANNI</a:t>
            </a:r>
          </a:p>
        </p:txBody>
      </p:sp>
      <p:sp>
        <p:nvSpPr>
          <p:cNvPr id="2" name="Rettangolo 1">
            <a:extLst>
              <a:ext uri="{FF2B5EF4-FFF2-40B4-BE49-F238E27FC236}">
                <a16:creationId xmlns:a16="http://schemas.microsoft.com/office/drawing/2014/main" id="{5FDA6AA3-F18B-1542-86C1-54D2906DCB36}"/>
              </a:ext>
            </a:extLst>
          </p:cNvPr>
          <p:cNvSpPr/>
          <p:nvPr/>
        </p:nvSpPr>
        <p:spPr>
          <a:xfrm>
            <a:off x="5166969" y="3384277"/>
            <a:ext cx="2098402" cy="646331"/>
          </a:xfrm>
          <a:prstGeom prst="rect">
            <a:avLst/>
          </a:prstGeom>
        </p:spPr>
        <p:txBody>
          <a:bodyPr wrap="square">
            <a:spAutoFit/>
          </a:bodyPr>
          <a:lstStyle/>
          <a:p>
            <a:r>
              <a:rPr lang="it-IT" dirty="0"/>
              <a:t>Primi albi illustrati dal grande formato</a:t>
            </a:r>
          </a:p>
        </p:txBody>
      </p:sp>
      <p:sp>
        <p:nvSpPr>
          <p:cNvPr id="3" name="Rettangolo 2">
            <a:extLst>
              <a:ext uri="{FF2B5EF4-FFF2-40B4-BE49-F238E27FC236}">
                <a16:creationId xmlns:a16="http://schemas.microsoft.com/office/drawing/2014/main" id="{0F7D8DD6-47A8-E84E-B54F-31FCDF140CF0}"/>
              </a:ext>
            </a:extLst>
          </p:cNvPr>
          <p:cNvSpPr/>
          <p:nvPr/>
        </p:nvSpPr>
        <p:spPr>
          <a:xfrm>
            <a:off x="-203061" y="3020895"/>
            <a:ext cx="4975662" cy="646331"/>
          </a:xfrm>
          <a:prstGeom prst="rect">
            <a:avLst/>
          </a:prstGeom>
        </p:spPr>
        <p:txBody>
          <a:bodyPr wrap="square">
            <a:spAutoFit/>
          </a:bodyPr>
          <a:lstStyle/>
          <a:p>
            <a:pPr algn="ctr"/>
            <a:r>
              <a:rPr lang="it-IT" dirty="0"/>
              <a:t>Libri sugli animali, sugli ambienti acquatici, sulla scoperta del mondo</a:t>
            </a:r>
          </a:p>
        </p:txBody>
      </p:sp>
      <p:sp>
        <p:nvSpPr>
          <p:cNvPr id="5" name="Rettangolo 4">
            <a:extLst>
              <a:ext uri="{FF2B5EF4-FFF2-40B4-BE49-F238E27FC236}">
                <a16:creationId xmlns:a16="http://schemas.microsoft.com/office/drawing/2014/main" id="{038E21EC-254A-0A45-A506-8EBB93719897}"/>
              </a:ext>
            </a:extLst>
          </p:cNvPr>
          <p:cNvSpPr/>
          <p:nvPr/>
        </p:nvSpPr>
        <p:spPr>
          <a:xfrm>
            <a:off x="3944378" y="778157"/>
            <a:ext cx="4572000" cy="923330"/>
          </a:xfrm>
          <a:prstGeom prst="rect">
            <a:avLst/>
          </a:prstGeom>
        </p:spPr>
        <p:txBody>
          <a:bodyPr>
            <a:spAutoFit/>
          </a:bodyPr>
          <a:lstStyle/>
          <a:p>
            <a:pPr algn="ctr"/>
            <a:r>
              <a:rPr lang="it-IT" dirty="0"/>
              <a:t>Libri delle prime conquiste, che parlano delle relazioni con i nuovi amici e con le proprie emozioni</a:t>
            </a:r>
          </a:p>
        </p:txBody>
      </p:sp>
      <p:sp>
        <p:nvSpPr>
          <p:cNvPr id="6" name="Rettangolo 5">
            <a:extLst>
              <a:ext uri="{FF2B5EF4-FFF2-40B4-BE49-F238E27FC236}">
                <a16:creationId xmlns:a16="http://schemas.microsoft.com/office/drawing/2014/main" id="{B0D854ED-4EE6-B842-8FA6-103884F6A47C}"/>
              </a:ext>
            </a:extLst>
          </p:cNvPr>
          <p:cNvSpPr/>
          <p:nvPr/>
        </p:nvSpPr>
        <p:spPr>
          <a:xfrm>
            <a:off x="2283334" y="1894446"/>
            <a:ext cx="1111657" cy="646331"/>
          </a:xfrm>
          <a:prstGeom prst="rect">
            <a:avLst/>
          </a:prstGeom>
        </p:spPr>
        <p:txBody>
          <a:bodyPr wrap="square">
            <a:spAutoFit/>
          </a:bodyPr>
          <a:lstStyle/>
          <a:p>
            <a:pPr algn="ctr"/>
            <a:r>
              <a:rPr lang="it-IT" dirty="0"/>
              <a:t>Libri in carte</a:t>
            </a:r>
          </a:p>
        </p:txBody>
      </p:sp>
      <p:pic>
        <p:nvPicPr>
          <p:cNvPr id="14" name="Immagine 13">
            <a:extLst>
              <a:ext uri="{FF2B5EF4-FFF2-40B4-BE49-F238E27FC236}">
                <a16:creationId xmlns:a16="http://schemas.microsoft.com/office/drawing/2014/main" id="{4E4A9273-8FA0-564C-8BB1-F793123FB95A}"/>
              </a:ext>
            </a:extLst>
          </p:cNvPr>
          <p:cNvPicPr>
            <a:picLocks noChangeAspect="1"/>
          </p:cNvPicPr>
          <p:nvPr/>
        </p:nvPicPr>
        <p:blipFill>
          <a:blip r:embed="rId3"/>
          <a:stretch>
            <a:fillRect/>
          </a:stretch>
        </p:blipFill>
        <p:spPr>
          <a:xfrm>
            <a:off x="116718" y="3672993"/>
            <a:ext cx="992114" cy="1385679"/>
          </a:xfrm>
          <a:prstGeom prst="rect">
            <a:avLst/>
          </a:prstGeom>
        </p:spPr>
      </p:pic>
      <p:pic>
        <p:nvPicPr>
          <p:cNvPr id="15" name="Immagine 14">
            <a:extLst>
              <a:ext uri="{FF2B5EF4-FFF2-40B4-BE49-F238E27FC236}">
                <a16:creationId xmlns:a16="http://schemas.microsoft.com/office/drawing/2014/main" id="{7CD4760F-0C4D-574A-B4C9-B497891731D2}"/>
              </a:ext>
            </a:extLst>
          </p:cNvPr>
          <p:cNvPicPr>
            <a:picLocks noChangeAspect="1"/>
          </p:cNvPicPr>
          <p:nvPr/>
        </p:nvPicPr>
        <p:blipFill>
          <a:blip r:embed="rId4"/>
          <a:stretch>
            <a:fillRect/>
          </a:stretch>
        </p:blipFill>
        <p:spPr>
          <a:xfrm>
            <a:off x="3755526" y="1372836"/>
            <a:ext cx="1213463" cy="1575691"/>
          </a:xfrm>
          <a:prstGeom prst="rect">
            <a:avLst/>
          </a:prstGeom>
        </p:spPr>
      </p:pic>
      <p:pic>
        <p:nvPicPr>
          <p:cNvPr id="11" name="Immagine 10">
            <a:extLst>
              <a:ext uri="{FF2B5EF4-FFF2-40B4-BE49-F238E27FC236}">
                <a16:creationId xmlns:a16="http://schemas.microsoft.com/office/drawing/2014/main" id="{A93403E4-7AB2-9A4B-802C-2B348169DDBE}"/>
              </a:ext>
            </a:extLst>
          </p:cNvPr>
          <p:cNvPicPr>
            <a:picLocks noChangeAspect="1"/>
          </p:cNvPicPr>
          <p:nvPr/>
        </p:nvPicPr>
        <p:blipFill>
          <a:blip r:embed="rId5"/>
          <a:stretch>
            <a:fillRect/>
          </a:stretch>
        </p:blipFill>
        <p:spPr>
          <a:xfrm>
            <a:off x="6920683" y="1372837"/>
            <a:ext cx="1558928" cy="1575691"/>
          </a:xfrm>
          <a:prstGeom prst="rect">
            <a:avLst/>
          </a:prstGeom>
        </p:spPr>
      </p:pic>
      <p:pic>
        <p:nvPicPr>
          <p:cNvPr id="16" name="Immagine 15">
            <a:extLst>
              <a:ext uri="{FF2B5EF4-FFF2-40B4-BE49-F238E27FC236}">
                <a16:creationId xmlns:a16="http://schemas.microsoft.com/office/drawing/2014/main" id="{3B8EAA7B-8757-7C45-B93D-9E987B88E4FF}"/>
              </a:ext>
            </a:extLst>
          </p:cNvPr>
          <p:cNvPicPr>
            <a:picLocks noChangeAspect="1"/>
          </p:cNvPicPr>
          <p:nvPr/>
        </p:nvPicPr>
        <p:blipFill>
          <a:blip r:embed="rId6"/>
          <a:stretch>
            <a:fillRect/>
          </a:stretch>
        </p:blipFill>
        <p:spPr>
          <a:xfrm>
            <a:off x="4804842" y="1833552"/>
            <a:ext cx="1271040" cy="1365191"/>
          </a:xfrm>
          <a:prstGeom prst="rect">
            <a:avLst/>
          </a:prstGeom>
        </p:spPr>
      </p:pic>
      <p:pic>
        <p:nvPicPr>
          <p:cNvPr id="17" name="Immagine 16">
            <a:extLst>
              <a:ext uri="{FF2B5EF4-FFF2-40B4-BE49-F238E27FC236}">
                <a16:creationId xmlns:a16="http://schemas.microsoft.com/office/drawing/2014/main" id="{C7643427-0762-A840-9472-872A04990E42}"/>
              </a:ext>
            </a:extLst>
          </p:cNvPr>
          <p:cNvPicPr>
            <a:picLocks noChangeAspect="1"/>
          </p:cNvPicPr>
          <p:nvPr/>
        </p:nvPicPr>
        <p:blipFill>
          <a:blip r:embed="rId7"/>
          <a:stretch>
            <a:fillRect/>
          </a:stretch>
        </p:blipFill>
        <p:spPr>
          <a:xfrm>
            <a:off x="6023764" y="2115436"/>
            <a:ext cx="1259672" cy="1026962"/>
          </a:xfrm>
          <a:prstGeom prst="rect">
            <a:avLst/>
          </a:prstGeom>
        </p:spPr>
      </p:pic>
      <p:pic>
        <p:nvPicPr>
          <p:cNvPr id="18" name="Immagine 17">
            <a:extLst>
              <a:ext uri="{FF2B5EF4-FFF2-40B4-BE49-F238E27FC236}">
                <a16:creationId xmlns:a16="http://schemas.microsoft.com/office/drawing/2014/main" id="{E8EFE99C-E89C-224B-826E-FD0BB9BB3182}"/>
              </a:ext>
            </a:extLst>
          </p:cNvPr>
          <p:cNvPicPr>
            <a:picLocks noChangeAspect="1"/>
          </p:cNvPicPr>
          <p:nvPr/>
        </p:nvPicPr>
        <p:blipFill>
          <a:blip r:embed="rId8"/>
          <a:stretch>
            <a:fillRect/>
          </a:stretch>
        </p:blipFill>
        <p:spPr>
          <a:xfrm>
            <a:off x="1290270" y="3657578"/>
            <a:ext cx="1347228" cy="1437266"/>
          </a:xfrm>
          <a:prstGeom prst="rect">
            <a:avLst/>
          </a:prstGeom>
        </p:spPr>
      </p:pic>
      <p:pic>
        <p:nvPicPr>
          <p:cNvPr id="19" name="Immagine 18">
            <a:extLst>
              <a:ext uri="{FF2B5EF4-FFF2-40B4-BE49-F238E27FC236}">
                <a16:creationId xmlns:a16="http://schemas.microsoft.com/office/drawing/2014/main" id="{C86944B0-6C69-3740-9C72-A6C3432DB9E9}"/>
              </a:ext>
            </a:extLst>
          </p:cNvPr>
          <p:cNvPicPr>
            <a:picLocks noChangeAspect="1"/>
          </p:cNvPicPr>
          <p:nvPr/>
        </p:nvPicPr>
        <p:blipFill>
          <a:blip r:embed="rId9"/>
          <a:stretch>
            <a:fillRect/>
          </a:stretch>
        </p:blipFill>
        <p:spPr>
          <a:xfrm>
            <a:off x="2684706" y="3695307"/>
            <a:ext cx="1259672" cy="1361808"/>
          </a:xfrm>
          <a:prstGeom prst="rect">
            <a:avLst/>
          </a:prstGeom>
        </p:spPr>
      </p:pic>
      <p:pic>
        <p:nvPicPr>
          <p:cNvPr id="20" name="Immagine 19">
            <a:extLst>
              <a:ext uri="{FF2B5EF4-FFF2-40B4-BE49-F238E27FC236}">
                <a16:creationId xmlns:a16="http://schemas.microsoft.com/office/drawing/2014/main" id="{01F81C1A-E732-B541-90AE-E0E7B214D548}"/>
              </a:ext>
            </a:extLst>
          </p:cNvPr>
          <p:cNvPicPr>
            <a:picLocks noChangeAspect="1"/>
          </p:cNvPicPr>
          <p:nvPr/>
        </p:nvPicPr>
        <p:blipFill>
          <a:blip r:embed="rId10"/>
          <a:stretch>
            <a:fillRect/>
          </a:stretch>
        </p:blipFill>
        <p:spPr>
          <a:xfrm>
            <a:off x="5262777" y="3959354"/>
            <a:ext cx="1935201" cy="1142554"/>
          </a:xfrm>
          <a:prstGeom prst="rect">
            <a:avLst/>
          </a:prstGeom>
        </p:spPr>
      </p:pic>
      <p:pic>
        <p:nvPicPr>
          <p:cNvPr id="21" name="Immagine 20">
            <a:extLst>
              <a:ext uri="{FF2B5EF4-FFF2-40B4-BE49-F238E27FC236}">
                <a16:creationId xmlns:a16="http://schemas.microsoft.com/office/drawing/2014/main" id="{07AE8090-3CAA-3647-A38E-2EA5E52E5F1D}"/>
              </a:ext>
            </a:extLst>
          </p:cNvPr>
          <p:cNvPicPr>
            <a:picLocks noChangeAspect="1"/>
          </p:cNvPicPr>
          <p:nvPr/>
        </p:nvPicPr>
        <p:blipFill>
          <a:blip r:embed="rId11"/>
          <a:stretch>
            <a:fillRect/>
          </a:stretch>
        </p:blipFill>
        <p:spPr>
          <a:xfrm>
            <a:off x="7215284" y="3384277"/>
            <a:ext cx="1952320" cy="1725712"/>
          </a:xfrm>
          <a:prstGeom prst="rect">
            <a:avLst/>
          </a:prstGeom>
        </p:spPr>
      </p:pic>
      <p:pic>
        <p:nvPicPr>
          <p:cNvPr id="22" name="Immagine 21">
            <a:extLst>
              <a:ext uri="{FF2B5EF4-FFF2-40B4-BE49-F238E27FC236}">
                <a16:creationId xmlns:a16="http://schemas.microsoft.com/office/drawing/2014/main" id="{6ACF48DB-2B00-544A-97A9-724F78FE0658}"/>
              </a:ext>
            </a:extLst>
          </p:cNvPr>
          <p:cNvPicPr>
            <a:picLocks noChangeAspect="1"/>
          </p:cNvPicPr>
          <p:nvPr/>
        </p:nvPicPr>
        <p:blipFill>
          <a:blip r:embed="rId12"/>
          <a:stretch>
            <a:fillRect/>
          </a:stretch>
        </p:blipFill>
        <p:spPr>
          <a:xfrm>
            <a:off x="44587" y="1898544"/>
            <a:ext cx="1720648" cy="848121"/>
          </a:xfrm>
          <a:prstGeom prst="rect">
            <a:avLst/>
          </a:prstGeom>
        </p:spPr>
      </p:pic>
      <p:pic>
        <p:nvPicPr>
          <p:cNvPr id="23" name="Immagine 22">
            <a:extLst>
              <a:ext uri="{FF2B5EF4-FFF2-40B4-BE49-F238E27FC236}">
                <a16:creationId xmlns:a16="http://schemas.microsoft.com/office/drawing/2014/main" id="{6C192243-0BE7-774A-97C3-947F05C63EEC}"/>
              </a:ext>
            </a:extLst>
          </p:cNvPr>
          <p:cNvPicPr>
            <a:picLocks noChangeAspect="1"/>
          </p:cNvPicPr>
          <p:nvPr/>
        </p:nvPicPr>
        <p:blipFill>
          <a:blip r:embed="rId13"/>
          <a:stretch>
            <a:fillRect/>
          </a:stretch>
        </p:blipFill>
        <p:spPr>
          <a:xfrm>
            <a:off x="1388151" y="1728663"/>
            <a:ext cx="1118817" cy="1344961"/>
          </a:xfrm>
          <a:prstGeom prst="rect">
            <a:avLst/>
          </a:prstGeom>
        </p:spPr>
      </p:pic>
    </p:spTree>
    <p:extLst>
      <p:ext uri="{BB962C8B-B14F-4D97-AF65-F5344CB8AC3E}">
        <p14:creationId xmlns:p14="http://schemas.microsoft.com/office/powerpoint/2010/main" val="2551269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677FFCE5-99F8-414C-876E-5E032EB49B4A}"/>
              </a:ext>
            </a:extLst>
          </p:cNvPr>
          <p:cNvSpPr txBox="1"/>
          <p:nvPr/>
        </p:nvSpPr>
        <p:spPr>
          <a:xfrm>
            <a:off x="217250" y="1319726"/>
            <a:ext cx="3654425" cy="461665"/>
          </a:xfrm>
          <a:prstGeom prst="rect">
            <a:avLst/>
          </a:prstGeom>
          <a:noFill/>
        </p:spPr>
        <p:txBody>
          <a:bodyPr wrap="square" rtlCol="0">
            <a:spAutoFit/>
          </a:bodyPr>
          <a:lstStyle/>
          <a:p>
            <a:r>
              <a:rPr lang="it-IT" sz="2400" dirty="0"/>
              <a:t>4-6 ANNI</a:t>
            </a:r>
          </a:p>
        </p:txBody>
      </p:sp>
      <p:sp>
        <p:nvSpPr>
          <p:cNvPr id="4" name="Rettangolo 3">
            <a:extLst>
              <a:ext uri="{FF2B5EF4-FFF2-40B4-BE49-F238E27FC236}">
                <a16:creationId xmlns:a16="http://schemas.microsoft.com/office/drawing/2014/main" id="{5796DB05-83F8-284F-89B5-389B7E7576B8}"/>
              </a:ext>
            </a:extLst>
          </p:cNvPr>
          <p:cNvSpPr/>
          <p:nvPr/>
        </p:nvSpPr>
        <p:spPr>
          <a:xfrm>
            <a:off x="1431160" y="1436455"/>
            <a:ext cx="4288221" cy="369332"/>
          </a:xfrm>
          <a:prstGeom prst="rect">
            <a:avLst/>
          </a:prstGeom>
        </p:spPr>
        <p:txBody>
          <a:bodyPr wrap="square">
            <a:spAutoFit/>
          </a:bodyPr>
          <a:lstStyle/>
          <a:p>
            <a:pPr algn="ctr"/>
            <a:r>
              <a:rPr lang="it-IT" dirty="0"/>
              <a:t>Fiabe  e Favole classiche della tradizione</a:t>
            </a:r>
          </a:p>
        </p:txBody>
      </p:sp>
      <p:sp>
        <p:nvSpPr>
          <p:cNvPr id="5" name="Rettangolo 4">
            <a:extLst>
              <a:ext uri="{FF2B5EF4-FFF2-40B4-BE49-F238E27FC236}">
                <a16:creationId xmlns:a16="http://schemas.microsoft.com/office/drawing/2014/main" id="{84C2990A-5CE1-E641-AB8C-58E92589DF2D}"/>
              </a:ext>
            </a:extLst>
          </p:cNvPr>
          <p:cNvSpPr/>
          <p:nvPr/>
        </p:nvSpPr>
        <p:spPr>
          <a:xfrm>
            <a:off x="76072" y="3205823"/>
            <a:ext cx="3430042" cy="369332"/>
          </a:xfrm>
          <a:prstGeom prst="rect">
            <a:avLst/>
          </a:prstGeom>
        </p:spPr>
        <p:txBody>
          <a:bodyPr wrap="none">
            <a:spAutoFit/>
          </a:bodyPr>
          <a:lstStyle/>
          <a:p>
            <a:r>
              <a:rPr lang="it-IT" dirty="0"/>
              <a:t>Narrazioni più lunghe e strutturate</a:t>
            </a:r>
          </a:p>
        </p:txBody>
      </p:sp>
      <p:sp>
        <p:nvSpPr>
          <p:cNvPr id="6" name="Rettangolo 5">
            <a:extLst>
              <a:ext uri="{FF2B5EF4-FFF2-40B4-BE49-F238E27FC236}">
                <a16:creationId xmlns:a16="http://schemas.microsoft.com/office/drawing/2014/main" id="{B5DCD81E-A029-7248-9298-776CF7025562}"/>
              </a:ext>
            </a:extLst>
          </p:cNvPr>
          <p:cNvSpPr/>
          <p:nvPr/>
        </p:nvSpPr>
        <p:spPr>
          <a:xfrm>
            <a:off x="6076438" y="3448359"/>
            <a:ext cx="1230914" cy="369332"/>
          </a:xfrm>
          <a:prstGeom prst="rect">
            <a:avLst/>
          </a:prstGeom>
        </p:spPr>
        <p:txBody>
          <a:bodyPr wrap="none">
            <a:spAutoFit/>
          </a:bodyPr>
          <a:lstStyle/>
          <a:p>
            <a:r>
              <a:rPr lang="it-IT" dirty="0" err="1"/>
              <a:t>Silent</a:t>
            </a:r>
            <a:r>
              <a:rPr lang="it-IT" dirty="0"/>
              <a:t> book</a:t>
            </a:r>
          </a:p>
        </p:txBody>
      </p:sp>
      <p:sp>
        <p:nvSpPr>
          <p:cNvPr id="11" name="Rettangolo 10">
            <a:extLst>
              <a:ext uri="{FF2B5EF4-FFF2-40B4-BE49-F238E27FC236}">
                <a16:creationId xmlns:a16="http://schemas.microsoft.com/office/drawing/2014/main" id="{540CB5B4-7E00-FF41-95AC-AB264D58157E}"/>
              </a:ext>
            </a:extLst>
          </p:cNvPr>
          <p:cNvSpPr/>
          <p:nvPr/>
        </p:nvSpPr>
        <p:spPr>
          <a:xfrm>
            <a:off x="6109094" y="781317"/>
            <a:ext cx="1802609" cy="369332"/>
          </a:xfrm>
          <a:prstGeom prst="rect">
            <a:avLst/>
          </a:prstGeom>
        </p:spPr>
        <p:txBody>
          <a:bodyPr wrap="none">
            <a:spAutoFit/>
          </a:bodyPr>
          <a:lstStyle/>
          <a:p>
            <a:r>
              <a:rPr lang="it-IT" dirty="0"/>
              <a:t>Micro romanzetti</a:t>
            </a:r>
          </a:p>
        </p:txBody>
      </p:sp>
      <p:pic>
        <p:nvPicPr>
          <p:cNvPr id="14" name="Immagine 13">
            <a:extLst>
              <a:ext uri="{FF2B5EF4-FFF2-40B4-BE49-F238E27FC236}">
                <a16:creationId xmlns:a16="http://schemas.microsoft.com/office/drawing/2014/main" id="{A6C258DF-DB60-0D46-9711-C9FA5C2B2091}"/>
              </a:ext>
            </a:extLst>
          </p:cNvPr>
          <p:cNvPicPr>
            <a:picLocks noChangeAspect="1"/>
          </p:cNvPicPr>
          <p:nvPr/>
        </p:nvPicPr>
        <p:blipFill>
          <a:blip r:embed="rId3"/>
          <a:stretch>
            <a:fillRect/>
          </a:stretch>
        </p:blipFill>
        <p:spPr>
          <a:xfrm>
            <a:off x="6861810" y="1070269"/>
            <a:ext cx="1401904" cy="1962666"/>
          </a:xfrm>
          <a:prstGeom prst="rect">
            <a:avLst/>
          </a:prstGeom>
        </p:spPr>
      </p:pic>
      <p:pic>
        <p:nvPicPr>
          <p:cNvPr id="15" name="Immagine 14">
            <a:extLst>
              <a:ext uri="{FF2B5EF4-FFF2-40B4-BE49-F238E27FC236}">
                <a16:creationId xmlns:a16="http://schemas.microsoft.com/office/drawing/2014/main" id="{98B776AF-1419-CF42-B90A-ABC0707F799A}"/>
              </a:ext>
            </a:extLst>
          </p:cNvPr>
          <p:cNvPicPr>
            <a:picLocks noChangeAspect="1"/>
          </p:cNvPicPr>
          <p:nvPr/>
        </p:nvPicPr>
        <p:blipFill>
          <a:blip r:embed="rId4"/>
          <a:stretch>
            <a:fillRect/>
          </a:stretch>
        </p:blipFill>
        <p:spPr>
          <a:xfrm>
            <a:off x="5719381" y="1126954"/>
            <a:ext cx="1291017" cy="1849295"/>
          </a:xfrm>
          <a:prstGeom prst="rect">
            <a:avLst/>
          </a:prstGeom>
        </p:spPr>
      </p:pic>
      <p:pic>
        <p:nvPicPr>
          <p:cNvPr id="16" name="Immagine 15">
            <a:extLst>
              <a:ext uri="{FF2B5EF4-FFF2-40B4-BE49-F238E27FC236}">
                <a16:creationId xmlns:a16="http://schemas.microsoft.com/office/drawing/2014/main" id="{8A38F5AF-9580-2E47-9335-42D5F0D603A1}"/>
              </a:ext>
            </a:extLst>
          </p:cNvPr>
          <p:cNvPicPr>
            <a:picLocks noChangeAspect="1"/>
          </p:cNvPicPr>
          <p:nvPr/>
        </p:nvPicPr>
        <p:blipFill>
          <a:blip r:embed="rId5"/>
          <a:stretch>
            <a:fillRect/>
          </a:stretch>
        </p:blipFill>
        <p:spPr>
          <a:xfrm>
            <a:off x="5684007" y="3796815"/>
            <a:ext cx="2171700" cy="1320800"/>
          </a:xfrm>
          <a:prstGeom prst="rect">
            <a:avLst/>
          </a:prstGeom>
        </p:spPr>
      </p:pic>
      <p:pic>
        <p:nvPicPr>
          <p:cNvPr id="17" name="Immagine 16">
            <a:extLst>
              <a:ext uri="{FF2B5EF4-FFF2-40B4-BE49-F238E27FC236}">
                <a16:creationId xmlns:a16="http://schemas.microsoft.com/office/drawing/2014/main" id="{1E704710-E7CE-484F-A3C1-08ED1A0C00EC}"/>
              </a:ext>
            </a:extLst>
          </p:cNvPr>
          <p:cNvPicPr>
            <a:picLocks noChangeAspect="1"/>
          </p:cNvPicPr>
          <p:nvPr/>
        </p:nvPicPr>
        <p:blipFill>
          <a:blip r:embed="rId6"/>
          <a:stretch>
            <a:fillRect/>
          </a:stretch>
        </p:blipFill>
        <p:spPr>
          <a:xfrm>
            <a:off x="4107938" y="3671709"/>
            <a:ext cx="1968500" cy="1435100"/>
          </a:xfrm>
          <a:prstGeom prst="rect">
            <a:avLst/>
          </a:prstGeom>
        </p:spPr>
      </p:pic>
      <p:pic>
        <p:nvPicPr>
          <p:cNvPr id="18" name="Immagine 17">
            <a:extLst>
              <a:ext uri="{FF2B5EF4-FFF2-40B4-BE49-F238E27FC236}">
                <a16:creationId xmlns:a16="http://schemas.microsoft.com/office/drawing/2014/main" id="{8AD7F81C-F619-3641-8A3B-25CA87C3DE1E}"/>
              </a:ext>
            </a:extLst>
          </p:cNvPr>
          <p:cNvPicPr>
            <a:picLocks noChangeAspect="1"/>
          </p:cNvPicPr>
          <p:nvPr/>
        </p:nvPicPr>
        <p:blipFill>
          <a:blip r:embed="rId7"/>
          <a:stretch>
            <a:fillRect/>
          </a:stretch>
        </p:blipFill>
        <p:spPr>
          <a:xfrm>
            <a:off x="76072" y="3607083"/>
            <a:ext cx="2578145" cy="1435100"/>
          </a:xfrm>
          <a:prstGeom prst="rect">
            <a:avLst/>
          </a:prstGeom>
        </p:spPr>
      </p:pic>
      <p:pic>
        <p:nvPicPr>
          <p:cNvPr id="20" name="Immagine 19">
            <a:extLst>
              <a:ext uri="{FF2B5EF4-FFF2-40B4-BE49-F238E27FC236}">
                <a16:creationId xmlns:a16="http://schemas.microsoft.com/office/drawing/2014/main" id="{E591F3C7-F7B9-1B4B-B4B3-DB8D09E8D6CA}"/>
              </a:ext>
            </a:extLst>
          </p:cNvPr>
          <p:cNvPicPr>
            <a:picLocks noChangeAspect="1"/>
          </p:cNvPicPr>
          <p:nvPr/>
        </p:nvPicPr>
        <p:blipFill>
          <a:blip r:embed="rId8"/>
          <a:stretch>
            <a:fillRect/>
          </a:stretch>
        </p:blipFill>
        <p:spPr>
          <a:xfrm>
            <a:off x="2956941" y="1993578"/>
            <a:ext cx="2644659" cy="1178851"/>
          </a:xfrm>
          <a:prstGeom prst="rect">
            <a:avLst/>
          </a:prstGeom>
        </p:spPr>
      </p:pic>
      <p:pic>
        <p:nvPicPr>
          <p:cNvPr id="19" name="Immagine 18">
            <a:extLst>
              <a:ext uri="{FF2B5EF4-FFF2-40B4-BE49-F238E27FC236}">
                <a16:creationId xmlns:a16="http://schemas.microsoft.com/office/drawing/2014/main" id="{DC777920-07BD-FD4D-8908-B5371DC36627}"/>
              </a:ext>
            </a:extLst>
          </p:cNvPr>
          <p:cNvPicPr>
            <a:picLocks noChangeAspect="1"/>
          </p:cNvPicPr>
          <p:nvPr/>
        </p:nvPicPr>
        <p:blipFill>
          <a:blip r:embed="rId9"/>
          <a:stretch>
            <a:fillRect/>
          </a:stretch>
        </p:blipFill>
        <p:spPr>
          <a:xfrm>
            <a:off x="1610837" y="1830182"/>
            <a:ext cx="1939493" cy="1269302"/>
          </a:xfrm>
          <a:prstGeom prst="rect">
            <a:avLst/>
          </a:prstGeom>
        </p:spPr>
      </p:pic>
    </p:spTree>
    <p:extLst>
      <p:ext uri="{BB962C8B-B14F-4D97-AF65-F5344CB8AC3E}">
        <p14:creationId xmlns:p14="http://schemas.microsoft.com/office/powerpoint/2010/main" val="2396939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Freccia destra rientrata 10">
            <a:extLst>
              <a:ext uri="{FF2B5EF4-FFF2-40B4-BE49-F238E27FC236}">
                <a16:creationId xmlns:a16="http://schemas.microsoft.com/office/drawing/2014/main" id="{61669FF1-E89B-304D-BE1D-39C831BAEE1D}"/>
              </a:ext>
            </a:extLst>
          </p:cNvPr>
          <p:cNvSpPr/>
          <p:nvPr/>
        </p:nvSpPr>
        <p:spPr>
          <a:xfrm rot="5400000">
            <a:off x="948267" y="2009840"/>
            <a:ext cx="1202267" cy="541867"/>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272B38B8-412F-CA4C-B521-357EBA514A3A}"/>
              </a:ext>
            </a:extLst>
          </p:cNvPr>
          <p:cNvSpPr txBox="1"/>
          <p:nvPr/>
        </p:nvSpPr>
        <p:spPr>
          <a:xfrm>
            <a:off x="307975" y="2995977"/>
            <a:ext cx="2532993" cy="830997"/>
          </a:xfrm>
          <a:prstGeom prst="rect">
            <a:avLst/>
          </a:prstGeom>
          <a:noFill/>
        </p:spPr>
        <p:txBody>
          <a:bodyPr wrap="square" rtlCol="0">
            <a:spAutoFit/>
          </a:bodyPr>
          <a:lstStyle/>
          <a:p>
            <a:pPr algn="ctr"/>
            <a:r>
              <a:rPr lang="it-IT" sz="2400" dirty="0"/>
              <a:t>CARATTERISTICHE DI UN LIBRO</a:t>
            </a:r>
          </a:p>
        </p:txBody>
      </p:sp>
      <p:pic>
        <p:nvPicPr>
          <p:cNvPr id="3" name="Immagine 2">
            <a:extLst>
              <a:ext uri="{FF2B5EF4-FFF2-40B4-BE49-F238E27FC236}">
                <a16:creationId xmlns:a16="http://schemas.microsoft.com/office/drawing/2014/main" id="{78B2CA36-BE58-EE49-97AD-FD75D2D36DAD}"/>
              </a:ext>
            </a:extLst>
          </p:cNvPr>
          <p:cNvPicPr>
            <a:picLocks noChangeAspect="1"/>
          </p:cNvPicPr>
          <p:nvPr/>
        </p:nvPicPr>
        <p:blipFill>
          <a:blip r:embed="rId3"/>
          <a:stretch>
            <a:fillRect/>
          </a:stretch>
        </p:blipFill>
        <p:spPr>
          <a:xfrm>
            <a:off x="2840968" y="1483147"/>
            <a:ext cx="6178718" cy="3200688"/>
          </a:xfrm>
          <a:prstGeom prst="rect">
            <a:avLst/>
          </a:prstGeom>
        </p:spPr>
      </p:pic>
      <p:sp>
        <p:nvSpPr>
          <p:cNvPr id="7" name="CasellaDiTesto 6">
            <a:extLst>
              <a:ext uri="{FF2B5EF4-FFF2-40B4-BE49-F238E27FC236}">
                <a16:creationId xmlns:a16="http://schemas.microsoft.com/office/drawing/2014/main" id="{95B66C6A-3468-4345-8DEF-21F7CB6F470A}"/>
              </a:ext>
            </a:extLst>
          </p:cNvPr>
          <p:cNvSpPr txBox="1"/>
          <p:nvPr/>
        </p:nvSpPr>
        <p:spPr>
          <a:xfrm>
            <a:off x="91972" y="1252315"/>
            <a:ext cx="3654425" cy="461665"/>
          </a:xfrm>
          <a:prstGeom prst="rect">
            <a:avLst/>
          </a:prstGeom>
          <a:noFill/>
        </p:spPr>
        <p:txBody>
          <a:bodyPr wrap="square" rtlCol="0">
            <a:spAutoFit/>
          </a:bodyPr>
          <a:lstStyle/>
          <a:p>
            <a:r>
              <a:rPr lang="it-IT" sz="2400" dirty="0"/>
              <a:t>QUALI LIBRI LEGGERE?</a:t>
            </a:r>
          </a:p>
        </p:txBody>
      </p:sp>
      <p:sp>
        <p:nvSpPr>
          <p:cNvPr id="15" name="CasellaDiTesto 14">
            <a:extLst>
              <a:ext uri="{FF2B5EF4-FFF2-40B4-BE49-F238E27FC236}">
                <a16:creationId xmlns:a16="http://schemas.microsoft.com/office/drawing/2014/main" id="{7CE1CD26-D858-3547-B6E8-8F9DC0D7B6CA}"/>
              </a:ext>
            </a:extLst>
          </p:cNvPr>
          <p:cNvSpPr txBox="1"/>
          <p:nvPr/>
        </p:nvSpPr>
        <p:spPr>
          <a:xfrm>
            <a:off x="3098802" y="2280773"/>
            <a:ext cx="934458" cy="276999"/>
          </a:xfrm>
          <a:prstGeom prst="rect">
            <a:avLst/>
          </a:prstGeom>
          <a:noFill/>
        </p:spPr>
        <p:txBody>
          <a:bodyPr wrap="square" rtlCol="0">
            <a:spAutoFit/>
          </a:bodyPr>
          <a:lstStyle/>
          <a:p>
            <a:pPr algn="ctr"/>
            <a:r>
              <a:rPr lang="it-IT" sz="1200" dirty="0"/>
              <a:t>Linguaggio </a:t>
            </a:r>
          </a:p>
        </p:txBody>
      </p:sp>
      <p:sp>
        <p:nvSpPr>
          <p:cNvPr id="16" name="CasellaDiTesto 15">
            <a:extLst>
              <a:ext uri="{FF2B5EF4-FFF2-40B4-BE49-F238E27FC236}">
                <a16:creationId xmlns:a16="http://schemas.microsoft.com/office/drawing/2014/main" id="{1172A0CE-32E4-294E-8BFB-6BC29E9E8938}"/>
              </a:ext>
            </a:extLst>
          </p:cNvPr>
          <p:cNvSpPr txBox="1"/>
          <p:nvPr/>
        </p:nvSpPr>
        <p:spPr>
          <a:xfrm>
            <a:off x="4459892" y="2280772"/>
            <a:ext cx="934458" cy="461665"/>
          </a:xfrm>
          <a:prstGeom prst="rect">
            <a:avLst/>
          </a:prstGeom>
          <a:noFill/>
        </p:spPr>
        <p:txBody>
          <a:bodyPr wrap="square" rtlCol="0">
            <a:spAutoFit/>
          </a:bodyPr>
          <a:lstStyle/>
          <a:p>
            <a:pPr algn="ctr"/>
            <a:r>
              <a:rPr lang="it-IT" sz="1200" dirty="0"/>
              <a:t>Tematica affrontata</a:t>
            </a:r>
          </a:p>
        </p:txBody>
      </p:sp>
      <p:sp>
        <p:nvSpPr>
          <p:cNvPr id="17" name="CasellaDiTesto 16">
            <a:extLst>
              <a:ext uri="{FF2B5EF4-FFF2-40B4-BE49-F238E27FC236}">
                <a16:creationId xmlns:a16="http://schemas.microsoft.com/office/drawing/2014/main" id="{ACFC5536-EA04-0642-9BDB-A57C178797BE}"/>
              </a:ext>
            </a:extLst>
          </p:cNvPr>
          <p:cNvSpPr txBox="1"/>
          <p:nvPr/>
        </p:nvSpPr>
        <p:spPr>
          <a:xfrm>
            <a:off x="3101825" y="3452309"/>
            <a:ext cx="1060271" cy="1015663"/>
          </a:xfrm>
          <a:prstGeom prst="rect">
            <a:avLst/>
          </a:prstGeom>
          <a:noFill/>
        </p:spPr>
        <p:txBody>
          <a:bodyPr wrap="square" rtlCol="0">
            <a:spAutoFit/>
          </a:bodyPr>
          <a:lstStyle/>
          <a:p>
            <a:pPr algn="ctr"/>
            <a:r>
              <a:rPr lang="it-IT" sz="1200" dirty="0"/>
              <a:t>Illustrazioni (sfondo, contorno, copertina e colori</a:t>
            </a:r>
          </a:p>
        </p:txBody>
      </p:sp>
      <p:sp>
        <p:nvSpPr>
          <p:cNvPr id="18" name="CasellaDiTesto 17">
            <a:extLst>
              <a:ext uri="{FF2B5EF4-FFF2-40B4-BE49-F238E27FC236}">
                <a16:creationId xmlns:a16="http://schemas.microsoft.com/office/drawing/2014/main" id="{2C597526-2760-8145-A63F-1678727CB4BC}"/>
              </a:ext>
            </a:extLst>
          </p:cNvPr>
          <p:cNvSpPr txBox="1"/>
          <p:nvPr/>
        </p:nvSpPr>
        <p:spPr>
          <a:xfrm>
            <a:off x="4459892" y="3677547"/>
            <a:ext cx="1060271" cy="276999"/>
          </a:xfrm>
          <a:prstGeom prst="rect">
            <a:avLst/>
          </a:prstGeom>
          <a:noFill/>
        </p:spPr>
        <p:txBody>
          <a:bodyPr wrap="square" rtlCol="0">
            <a:spAutoFit/>
          </a:bodyPr>
          <a:lstStyle/>
          <a:p>
            <a:pPr algn="ctr"/>
            <a:r>
              <a:rPr lang="it-IT" sz="1200" dirty="0"/>
              <a:t>Edizioni</a:t>
            </a:r>
          </a:p>
        </p:txBody>
      </p:sp>
      <p:sp>
        <p:nvSpPr>
          <p:cNvPr id="19" name="CasellaDiTesto 18">
            <a:extLst>
              <a:ext uri="{FF2B5EF4-FFF2-40B4-BE49-F238E27FC236}">
                <a16:creationId xmlns:a16="http://schemas.microsoft.com/office/drawing/2014/main" id="{CCDAB601-13AC-7842-8428-CD7719EC4E01}"/>
              </a:ext>
            </a:extLst>
          </p:cNvPr>
          <p:cNvSpPr txBox="1"/>
          <p:nvPr/>
        </p:nvSpPr>
        <p:spPr>
          <a:xfrm>
            <a:off x="6164953" y="3549557"/>
            <a:ext cx="1060271" cy="830997"/>
          </a:xfrm>
          <a:prstGeom prst="rect">
            <a:avLst/>
          </a:prstGeom>
          <a:noFill/>
        </p:spPr>
        <p:txBody>
          <a:bodyPr wrap="square" rtlCol="0">
            <a:spAutoFit/>
          </a:bodyPr>
          <a:lstStyle/>
          <a:p>
            <a:pPr algn="ctr"/>
            <a:r>
              <a:rPr lang="it-IT" sz="1200" dirty="0"/>
              <a:t>Prossimità all’esperienza e ai vissuti dei bambini</a:t>
            </a:r>
          </a:p>
        </p:txBody>
      </p:sp>
      <p:sp>
        <p:nvSpPr>
          <p:cNvPr id="20" name="CasellaDiTesto 19">
            <a:extLst>
              <a:ext uri="{FF2B5EF4-FFF2-40B4-BE49-F238E27FC236}">
                <a16:creationId xmlns:a16="http://schemas.microsoft.com/office/drawing/2014/main" id="{A0C2294F-144E-E843-AB9D-C3B74EFA5C8D}"/>
              </a:ext>
            </a:extLst>
          </p:cNvPr>
          <p:cNvSpPr txBox="1"/>
          <p:nvPr/>
        </p:nvSpPr>
        <p:spPr>
          <a:xfrm>
            <a:off x="6164953" y="2245906"/>
            <a:ext cx="1060271" cy="276999"/>
          </a:xfrm>
          <a:prstGeom prst="rect">
            <a:avLst/>
          </a:prstGeom>
          <a:noFill/>
        </p:spPr>
        <p:txBody>
          <a:bodyPr wrap="square" rtlCol="0">
            <a:spAutoFit/>
          </a:bodyPr>
          <a:lstStyle/>
          <a:p>
            <a:pPr algn="ctr"/>
            <a:r>
              <a:rPr lang="it-IT" sz="1200" dirty="0"/>
              <a:t>Formato</a:t>
            </a:r>
          </a:p>
        </p:txBody>
      </p:sp>
      <p:sp>
        <p:nvSpPr>
          <p:cNvPr id="21" name="CasellaDiTesto 20">
            <a:extLst>
              <a:ext uri="{FF2B5EF4-FFF2-40B4-BE49-F238E27FC236}">
                <a16:creationId xmlns:a16="http://schemas.microsoft.com/office/drawing/2014/main" id="{C9BC7D80-EB8C-5E40-8C76-ADBB014EB866}"/>
              </a:ext>
            </a:extLst>
          </p:cNvPr>
          <p:cNvSpPr txBox="1"/>
          <p:nvPr/>
        </p:nvSpPr>
        <p:spPr>
          <a:xfrm>
            <a:off x="7397207" y="2233162"/>
            <a:ext cx="1060271" cy="276999"/>
          </a:xfrm>
          <a:prstGeom prst="rect">
            <a:avLst/>
          </a:prstGeom>
          <a:noFill/>
        </p:spPr>
        <p:txBody>
          <a:bodyPr wrap="square" rtlCol="0">
            <a:spAutoFit/>
          </a:bodyPr>
          <a:lstStyle/>
          <a:p>
            <a:pPr algn="ctr"/>
            <a:r>
              <a:rPr lang="it-IT" sz="1200" dirty="0"/>
              <a:t>Grafica </a:t>
            </a:r>
          </a:p>
        </p:txBody>
      </p:sp>
      <p:sp>
        <p:nvSpPr>
          <p:cNvPr id="22" name="CasellaDiTesto 21">
            <a:extLst>
              <a:ext uri="{FF2B5EF4-FFF2-40B4-BE49-F238E27FC236}">
                <a16:creationId xmlns:a16="http://schemas.microsoft.com/office/drawing/2014/main" id="{ABC38718-31CE-8242-A543-1FFA82BA1841}"/>
              </a:ext>
            </a:extLst>
          </p:cNvPr>
          <p:cNvSpPr txBox="1"/>
          <p:nvPr/>
        </p:nvSpPr>
        <p:spPr>
          <a:xfrm>
            <a:off x="7523020" y="3653658"/>
            <a:ext cx="1060271" cy="276999"/>
          </a:xfrm>
          <a:prstGeom prst="rect">
            <a:avLst/>
          </a:prstGeom>
          <a:noFill/>
        </p:spPr>
        <p:txBody>
          <a:bodyPr wrap="square" rtlCol="0">
            <a:spAutoFit/>
          </a:bodyPr>
          <a:lstStyle/>
          <a:p>
            <a:pPr algn="ctr"/>
            <a:r>
              <a:rPr lang="it-IT" sz="1200" dirty="0"/>
              <a:t>Carattere </a:t>
            </a:r>
          </a:p>
        </p:txBody>
      </p:sp>
    </p:spTree>
    <p:extLst>
      <p:ext uri="{BB962C8B-B14F-4D97-AF65-F5344CB8AC3E}">
        <p14:creationId xmlns:p14="http://schemas.microsoft.com/office/powerpoint/2010/main" val="4029282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FF812C6B-37AE-714C-BF4C-2C30E6922E9C}"/>
              </a:ext>
            </a:extLst>
          </p:cNvPr>
          <p:cNvSpPr txBox="1"/>
          <p:nvPr/>
        </p:nvSpPr>
        <p:spPr>
          <a:xfrm>
            <a:off x="2977646" y="1517662"/>
            <a:ext cx="3654425" cy="461665"/>
          </a:xfrm>
          <a:prstGeom prst="rect">
            <a:avLst/>
          </a:prstGeom>
          <a:noFill/>
        </p:spPr>
        <p:txBody>
          <a:bodyPr wrap="square" rtlCol="0">
            <a:spAutoFit/>
          </a:bodyPr>
          <a:lstStyle/>
          <a:p>
            <a:r>
              <a:rPr lang="it-IT" sz="2400" dirty="0"/>
              <a:t>DOVE LEGGERE?</a:t>
            </a:r>
          </a:p>
        </p:txBody>
      </p:sp>
      <p:sp>
        <p:nvSpPr>
          <p:cNvPr id="11" name="Rettangolo 10">
            <a:extLst>
              <a:ext uri="{FF2B5EF4-FFF2-40B4-BE49-F238E27FC236}">
                <a16:creationId xmlns:a16="http://schemas.microsoft.com/office/drawing/2014/main" id="{234FF847-20BA-9143-9A91-7444208073B0}"/>
              </a:ext>
            </a:extLst>
          </p:cNvPr>
          <p:cNvSpPr/>
          <p:nvPr/>
        </p:nvSpPr>
        <p:spPr>
          <a:xfrm>
            <a:off x="112164" y="2554411"/>
            <a:ext cx="3166840" cy="923330"/>
          </a:xfrm>
          <a:prstGeom prst="rect">
            <a:avLst/>
          </a:prstGeom>
        </p:spPr>
        <p:txBody>
          <a:bodyPr wrap="square">
            <a:spAutoFit/>
          </a:bodyPr>
          <a:lstStyle/>
          <a:p>
            <a:pPr algn="ctr"/>
            <a:r>
              <a:rPr lang="it-IT" dirty="0"/>
              <a:t>Scegliere luoghi di lettura intimi, rilassanti e piacevoli per adulto e bambino</a:t>
            </a:r>
          </a:p>
        </p:txBody>
      </p:sp>
      <p:sp>
        <p:nvSpPr>
          <p:cNvPr id="4" name="Rettangolo 3">
            <a:extLst>
              <a:ext uri="{FF2B5EF4-FFF2-40B4-BE49-F238E27FC236}">
                <a16:creationId xmlns:a16="http://schemas.microsoft.com/office/drawing/2014/main" id="{7C8175FC-36A8-5E4B-B744-E5156821421B}"/>
              </a:ext>
            </a:extLst>
          </p:cNvPr>
          <p:cNvSpPr/>
          <p:nvPr/>
        </p:nvSpPr>
        <p:spPr>
          <a:xfrm>
            <a:off x="4915391" y="2457685"/>
            <a:ext cx="4193851" cy="1200329"/>
          </a:xfrm>
          <a:prstGeom prst="rect">
            <a:avLst/>
          </a:prstGeom>
        </p:spPr>
        <p:txBody>
          <a:bodyPr wrap="square">
            <a:spAutoFit/>
          </a:bodyPr>
          <a:lstStyle/>
          <a:p>
            <a:pPr algn="ctr"/>
            <a:r>
              <a:rPr lang="it-IT" dirty="0"/>
              <a:t>Creare un momento favorevole alla lettura recandosi in luogo ad hoc o, comunque, consentendo a ciascuno di sistemarsi come meglio crede, in posizione comoda</a:t>
            </a:r>
          </a:p>
        </p:txBody>
      </p:sp>
      <p:sp>
        <p:nvSpPr>
          <p:cNvPr id="14" name="Freccia bidirezionale orizzontale 13">
            <a:extLst>
              <a:ext uri="{FF2B5EF4-FFF2-40B4-BE49-F238E27FC236}">
                <a16:creationId xmlns:a16="http://schemas.microsoft.com/office/drawing/2014/main" id="{D54E32F5-5E88-6A4A-9224-BABC0765DD5E}"/>
              </a:ext>
            </a:extLst>
          </p:cNvPr>
          <p:cNvSpPr/>
          <p:nvPr/>
        </p:nvSpPr>
        <p:spPr>
          <a:xfrm>
            <a:off x="3279003" y="2513992"/>
            <a:ext cx="1671145" cy="78827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04EFC26B-41C8-3D4F-AA4A-568BCAFC1D65}"/>
              </a:ext>
            </a:extLst>
          </p:cNvPr>
          <p:cNvPicPr>
            <a:picLocks noChangeAspect="1"/>
          </p:cNvPicPr>
          <p:nvPr/>
        </p:nvPicPr>
        <p:blipFill>
          <a:blip r:embed="rId3"/>
          <a:stretch>
            <a:fillRect/>
          </a:stretch>
        </p:blipFill>
        <p:spPr>
          <a:xfrm>
            <a:off x="6939967" y="720179"/>
            <a:ext cx="1310418" cy="1422159"/>
          </a:xfrm>
          <a:prstGeom prst="rect">
            <a:avLst/>
          </a:prstGeom>
        </p:spPr>
      </p:pic>
      <p:pic>
        <p:nvPicPr>
          <p:cNvPr id="17" name="Immagine 16">
            <a:extLst>
              <a:ext uri="{FF2B5EF4-FFF2-40B4-BE49-F238E27FC236}">
                <a16:creationId xmlns:a16="http://schemas.microsoft.com/office/drawing/2014/main" id="{BF24A242-7AF0-8C48-96EB-46989D1BA0E1}"/>
              </a:ext>
            </a:extLst>
          </p:cNvPr>
          <p:cNvPicPr>
            <a:picLocks noChangeAspect="1"/>
          </p:cNvPicPr>
          <p:nvPr/>
        </p:nvPicPr>
        <p:blipFill>
          <a:blip r:embed="rId4"/>
          <a:stretch>
            <a:fillRect/>
          </a:stretch>
        </p:blipFill>
        <p:spPr>
          <a:xfrm>
            <a:off x="143495" y="1150958"/>
            <a:ext cx="2210022" cy="1363034"/>
          </a:xfrm>
          <a:prstGeom prst="rect">
            <a:avLst/>
          </a:prstGeom>
        </p:spPr>
      </p:pic>
      <p:pic>
        <p:nvPicPr>
          <p:cNvPr id="18" name="Immagine 17">
            <a:extLst>
              <a:ext uri="{FF2B5EF4-FFF2-40B4-BE49-F238E27FC236}">
                <a16:creationId xmlns:a16="http://schemas.microsoft.com/office/drawing/2014/main" id="{0791E1CA-848C-2644-B0C6-CBD9B3615733}"/>
              </a:ext>
            </a:extLst>
          </p:cNvPr>
          <p:cNvPicPr>
            <a:picLocks noChangeAspect="1"/>
          </p:cNvPicPr>
          <p:nvPr/>
        </p:nvPicPr>
        <p:blipFill>
          <a:blip r:embed="rId5"/>
          <a:stretch>
            <a:fillRect/>
          </a:stretch>
        </p:blipFill>
        <p:spPr>
          <a:xfrm>
            <a:off x="7097509" y="3840975"/>
            <a:ext cx="1689792" cy="1214538"/>
          </a:xfrm>
          <a:prstGeom prst="rect">
            <a:avLst/>
          </a:prstGeom>
        </p:spPr>
      </p:pic>
      <p:pic>
        <p:nvPicPr>
          <p:cNvPr id="19" name="Immagine 18">
            <a:extLst>
              <a:ext uri="{FF2B5EF4-FFF2-40B4-BE49-F238E27FC236}">
                <a16:creationId xmlns:a16="http://schemas.microsoft.com/office/drawing/2014/main" id="{58577807-0DE2-7A4A-A9F9-1E433B486CCC}"/>
              </a:ext>
            </a:extLst>
          </p:cNvPr>
          <p:cNvPicPr>
            <a:picLocks noChangeAspect="1"/>
          </p:cNvPicPr>
          <p:nvPr/>
        </p:nvPicPr>
        <p:blipFill>
          <a:blip r:embed="rId6"/>
          <a:stretch>
            <a:fillRect/>
          </a:stretch>
        </p:blipFill>
        <p:spPr>
          <a:xfrm>
            <a:off x="4666667" y="3921682"/>
            <a:ext cx="2273300" cy="1079500"/>
          </a:xfrm>
          <a:prstGeom prst="rect">
            <a:avLst/>
          </a:prstGeom>
        </p:spPr>
      </p:pic>
      <p:pic>
        <p:nvPicPr>
          <p:cNvPr id="20" name="Immagine 19">
            <a:extLst>
              <a:ext uri="{FF2B5EF4-FFF2-40B4-BE49-F238E27FC236}">
                <a16:creationId xmlns:a16="http://schemas.microsoft.com/office/drawing/2014/main" id="{B0EB7EB7-154D-A64A-A1AC-F67DE23193BE}"/>
              </a:ext>
            </a:extLst>
          </p:cNvPr>
          <p:cNvPicPr>
            <a:picLocks noChangeAspect="1"/>
          </p:cNvPicPr>
          <p:nvPr/>
        </p:nvPicPr>
        <p:blipFill>
          <a:blip r:embed="rId7"/>
          <a:stretch>
            <a:fillRect/>
          </a:stretch>
        </p:blipFill>
        <p:spPr>
          <a:xfrm>
            <a:off x="5741364" y="865808"/>
            <a:ext cx="1198603" cy="1458300"/>
          </a:xfrm>
          <a:prstGeom prst="rect">
            <a:avLst/>
          </a:prstGeom>
        </p:spPr>
      </p:pic>
      <p:pic>
        <p:nvPicPr>
          <p:cNvPr id="21" name="Immagine 20">
            <a:extLst>
              <a:ext uri="{FF2B5EF4-FFF2-40B4-BE49-F238E27FC236}">
                <a16:creationId xmlns:a16="http://schemas.microsoft.com/office/drawing/2014/main" id="{0D310AA9-6067-0D4F-9269-A6CA83E6B09F}"/>
              </a:ext>
            </a:extLst>
          </p:cNvPr>
          <p:cNvPicPr>
            <a:picLocks noChangeAspect="1"/>
          </p:cNvPicPr>
          <p:nvPr/>
        </p:nvPicPr>
        <p:blipFill>
          <a:blip r:embed="rId8"/>
          <a:stretch>
            <a:fillRect/>
          </a:stretch>
        </p:blipFill>
        <p:spPr>
          <a:xfrm>
            <a:off x="110142" y="3650972"/>
            <a:ext cx="1709188" cy="1447113"/>
          </a:xfrm>
          <a:prstGeom prst="rect">
            <a:avLst/>
          </a:prstGeom>
        </p:spPr>
      </p:pic>
      <p:pic>
        <p:nvPicPr>
          <p:cNvPr id="22" name="Immagine 21">
            <a:extLst>
              <a:ext uri="{FF2B5EF4-FFF2-40B4-BE49-F238E27FC236}">
                <a16:creationId xmlns:a16="http://schemas.microsoft.com/office/drawing/2014/main" id="{A1D8A63B-8661-3041-A12A-9207249C2804}"/>
              </a:ext>
            </a:extLst>
          </p:cNvPr>
          <p:cNvPicPr>
            <a:picLocks noChangeAspect="1"/>
          </p:cNvPicPr>
          <p:nvPr/>
        </p:nvPicPr>
        <p:blipFill>
          <a:blip r:embed="rId9"/>
          <a:stretch>
            <a:fillRect/>
          </a:stretch>
        </p:blipFill>
        <p:spPr>
          <a:xfrm>
            <a:off x="1674982" y="3518160"/>
            <a:ext cx="1168400" cy="1600200"/>
          </a:xfrm>
          <a:prstGeom prst="rect">
            <a:avLst/>
          </a:prstGeom>
        </p:spPr>
      </p:pic>
      <p:pic>
        <p:nvPicPr>
          <p:cNvPr id="23" name="Immagine 22">
            <a:extLst>
              <a:ext uri="{FF2B5EF4-FFF2-40B4-BE49-F238E27FC236}">
                <a16:creationId xmlns:a16="http://schemas.microsoft.com/office/drawing/2014/main" id="{6F73432D-C1F3-4E43-9820-64ECD3740555}"/>
              </a:ext>
            </a:extLst>
          </p:cNvPr>
          <p:cNvPicPr>
            <a:picLocks noChangeAspect="1"/>
          </p:cNvPicPr>
          <p:nvPr/>
        </p:nvPicPr>
        <p:blipFill>
          <a:blip r:embed="rId10"/>
          <a:stretch>
            <a:fillRect/>
          </a:stretch>
        </p:blipFill>
        <p:spPr>
          <a:xfrm>
            <a:off x="2638598" y="3930754"/>
            <a:ext cx="1671145" cy="1178217"/>
          </a:xfrm>
          <a:prstGeom prst="rect">
            <a:avLst/>
          </a:prstGeom>
        </p:spPr>
      </p:pic>
    </p:spTree>
    <p:extLst>
      <p:ext uri="{BB962C8B-B14F-4D97-AF65-F5344CB8AC3E}">
        <p14:creationId xmlns:p14="http://schemas.microsoft.com/office/powerpoint/2010/main" val="2825795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793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1051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CasellaDiTesto 10">
            <a:extLst>
              <a:ext uri="{FF2B5EF4-FFF2-40B4-BE49-F238E27FC236}">
                <a16:creationId xmlns:a16="http://schemas.microsoft.com/office/drawing/2014/main" id="{8CF78788-2F69-CE42-960C-1000276CFE86}"/>
              </a:ext>
            </a:extLst>
          </p:cNvPr>
          <p:cNvSpPr txBox="1"/>
          <p:nvPr/>
        </p:nvSpPr>
        <p:spPr>
          <a:xfrm>
            <a:off x="138222" y="1546456"/>
            <a:ext cx="1948081" cy="1569660"/>
          </a:xfrm>
          <a:prstGeom prst="rect">
            <a:avLst/>
          </a:prstGeom>
          <a:noFill/>
        </p:spPr>
        <p:txBody>
          <a:bodyPr wrap="square" rtlCol="0">
            <a:spAutoFit/>
          </a:bodyPr>
          <a:lstStyle/>
          <a:p>
            <a:pPr algn="ctr"/>
            <a:r>
              <a:rPr lang="it-IT" sz="2400" dirty="0"/>
              <a:t>COME FACILITARE IL CONTATTO CON I LIBRI?</a:t>
            </a:r>
          </a:p>
        </p:txBody>
      </p:sp>
      <p:sp>
        <p:nvSpPr>
          <p:cNvPr id="3" name="Rettangolo 2">
            <a:extLst>
              <a:ext uri="{FF2B5EF4-FFF2-40B4-BE49-F238E27FC236}">
                <a16:creationId xmlns:a16="http://schemas.microsoft.com/office/drawing/2014/main" id="{8078BF05-99D7-174F-8F0D-6C1D91E7965C}"/>
              </a:ext>
            </a:extLst>
          </p:cNvPr>
          <p:cNvSpPr/>
          <p:nvPr/>
        </p:nvSpPr>
        <p:spPr>
          <a:xfrm>
            <a:off x="3962400" y="1546456"/>
            <a:ext cx="4572000" cy="646331"/>
          </a:xfrm>
          <a:prstGeom prst="rect">
            <a:avLst/>
          </a:prstGeom>
        </p:spPr>
        <p:txBody>
          <a:bodyPr>
            <a:spAutoFit/>
          </a:bodyPr>
          <a:lstStyle/>
          <a:p>
            <a:r>
              <a:rPr lang="it-IT" dirty="0"/>
              <a:t>Favorire in ogni modo la circolazione di libri nella classe e tra i bambini</a:t>
            </a:r>
          </a:p>
        </p:txBody>
      </p:sp>
      <p:pic>
        <p:nvPicPr>
          <p:cNvPr id="4" name="Immagine 3">
            <a:extLst>
              <a:ext uri="{FF2B5EF4-FFF2-40B4-BE49-F238E27FC236}">
                <a16:creationId xmlns:a16="http://schemas.microsoft.com/office/drawing/2014/main" id="{BB409281-6B01-994C-9F39-7BE88A6FF75E}"/>
              </a:ext>
            </a:extLst>
          </p:cNvPr>
          <p:cNvPicPr>
            <a:picLocks noChangeAspect="1"/>
          </p:cNvPicPr>
          <p:nvPr/>
        </p:nvPicPr>
        <p:blipFill>
          <a:blip r:embed="rId3"/>
          <a:stretch>
            <a:fillRect/>
          </a:stretch>
        </p:blipFill>
        <p:spPr>
          <a:xfrm>
            <a:off x="2711669" y="2182624"/>
            <a:ext cx="6432331" cy="2505997"/>
          </a:xfrm>
          <a:prstGeom prst="rect">
            <a:avLst/>
          </a:prstGeom>
        </p:spPr>
      </p:pic>
    </p:spTree>
    <p:extLst>
      <p:ext uri="{BB962C8B-B14F-4D97-AF65-F5344CB8AC3E}">
        <p14:creationId xmlns:p14="http://schemas.microsoft.com/office/powerpoint/2010/main" val="3136348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1088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CasellaDiTesto 10">
            <a:extLst>
              <a:ext uri="{FF2B5EF4-FFF2-40B4-BE49-F238E27FC236}">
                <a16:creationId xmlns:a16="http://schemas.microsoft.com/office/drawing/2014/main" id="{B09431D3-44AF-BA49-AD19-8F72853CE7ED}"/>
              </a:ext>
            </a:extLst>
          </p:cNvPr>
          <p:cNvSpPr txBox="1"/>
          <p:nvPr/>
        </p:nvSpPr>
        <p:spPr>
          <a:xfrm>
            <a:off x="385475" y="1472068"/>
            <a:ext cx="3654425" cy="830997"/>
          </a:xfrm>
          <a:prstGeom prst="rect">
            <a:avLst/>
          </a:prstGeom>
          <a:noFill/>
        </p:spPr>
        <p:txBody>
          <a:bodyPr wrap="square" rtlCol="0">
            <a:spAutoFit/>
          </a:bodyPr>
          <a:lstStyle/>
          <a:p>
            <a:r>
              <a:rPr lang="it-IT" sz="2400" dirty="0"/>
              <a:t>QUANDO LEGGERE?</a:t>
            </a:r>
          </a:p>
          <a:p>
            <a:endParaRPr lang="it-IT" sz="2400" dirty="0"/>
          </a:p>
        </p:txBody>
      </p:sp>
      <p:sp>
        <p:nvSpPr>
          <p:cNvPr id="3" name="Rettangolo 2">
            <a:extLst>
              <a:ext uri="{FF2B5EF4-FFF2-40B4-BE49-F238E27FC236}">
                <a16:creationId xmlns:a16="http://schemas.microsoft.com/office/drawing/2014/main" id="{AD64BFAA-57F5-3543-9F5F-8D6E5E7D58E4}"/>
              </a:ext>
            </a:extLst>
          </p:cNvPr>
          <p:cNvSpPr/>
          <p:nvPr/>
        </p:nvSpPr>
        <p:spPr>
          <a:xfrm>
            <a:off x="251854" y="3086216"/>
            <a:ext cx="3528301" cy="1200329"/>
          </a:xfrm>
          <a:prstGeom prst="rect">
            <a:avLst/>
          </a:prstGeom>
        </p:spPr>
        <p:txBody>
          <a:bodyPr wrap="square">
            <a:spAutoFit/>
          </a:bodyPr>
          <a:lstStyle/>
          <a:p>
            <a:pPr algn="ctr"/>
            <a:r>
              <a:rPr lang="it-IT" dirty="0"/>
              <a:t>Fondamentale la continuità della lettura.</a:t>
            </a:r>
          </a:p>
          <a:p>
            <a:pPr algn="ctr"/>
            <a:r>
              <a:rPr lang="it-IT" dirty="0"/>
              <a:t>Deve avvenire ogni giorno… non ci sono motivi per non leggere</a:t>
            </a:r>
          </a:p>
        </p:txBody>
      </p:sp>
      <p:pic>
        <p:nvPicPr>
          <p:cNvPr id="4" name="Immagine 3">
            <a:extLst>
              <a:ext uri="{FF2B5EF4-FFF2-40B4-BE49-F238E27FC236}">
                <a16:creationId xmlns:a16="http://schemas.microsoft.com/office/drawing/2014/main" id="{0F8FEBB0-6D1A-914B-9E48-AA38F94FF36C}"/>
              </a:ext>
            </a:extLst>
          </p:cNvPr>
          <p:cNvPicPr>
            <a:picLocks noChangeAspect="1"/>
          </p:cNvPicPr>
          <p:nvPr/>
        </p:nvPicPr>
        <p:blipFill>
          <a:blip r:embed="rId3"/>
          <a:stretch>
            <a:fillRect/>
          </a:stretch>
        </p:blipFill>
        <p:spPr>
          <a:xfrm>
            <a:off x="4720954" y="796304"/>
            <a:ext cx="2705254" cy="3098499"/>
          </a:xfrm>
          <a:prstGeom prst="rect">
            <a:avLst/>
          </a:prstGeom>
        </p:spPr>
      </p:pic>
      <p:sp>
        <p:nvSpPr>
          <p:cNvPr id="6" name="Rettangolo 5">
            <a:extLst>
              <a:ext uri="{FF2B5EF4-FFF2-40B4-BE49-F238E27FC236}">
                <a16:creationId xmlns:a16="http://schemas.microsoft.com/office/drawing/2014/main" id="{EA6AC161-D295-124F-AAC3-4F8C8023E89E}"/>
              </a:ext>
            </a:extLst>
          </p:cNvPr>
          <p:cNvSpPr/>
          <p:nvPr/>
        </p:nvSpPr>
        <p:spPr>
          <a:xfrm>
            <a:off x="6951179" y="736134"/>
            <a:ext cx="739849" cy="584775"/>
          </a:xfrm>
          <a:prstGeom prst="rect">
            <a:avLst/>
          </a:prstGeom>
        </p:spPr>
        <p:txBody>
          <a:bodyPr wrap="square">
            <a:spAutoFit/>
          </a:bodyPr>
          <a:lstStyle/>
          <a:p>
            <a:r>
              <a:rPr lang="it-IT" sz="3200" dirty="0">
                <a:solidFill>
                  <a:srgbClr val="222222"/>
                </a:solidFill>
                <a:latin typeface="arial" panose="020B0604020202020204" pitchFamily="34" charset="0"/>
              </a:rPr>
              <a:t>✔</a:t>
            </a:r>
            <a:endParaRPr lang="it-IT" sz="3200" dirty="0"/>
          </a:p>
        </p:txBody>
      </p:sp>
      <p:sp>
        <p:nvSpPr>
          <p:cNvPr id="14" name="Rettangolo 13">
            <a:extLst>
              <a:ext uri="{FF2B5EF4-FFF2-40B4-BE49-F238E27FC236}">
                <a16:creationId xmlns:a16="http://schemas.microsoft.com/office/drawing/2014/main" id="{AC3734E0-70E1-9946-B976-716C45809711}"/>
              </a:ext>
            </a:extLst>
          </p:cNvPr>
          <p:cNvSpPr/>
          <p:nvPr/>
        </p:nvSpPr>
        <p:spPr>
          <a:xfrm>
            <a:off x="7056283" y="1177114"/>
            <a:ext cx="739849" cy="584775"/>
          </a:xfrm>
          <a:prstGeom prst="rect">
            <a:avLst/>
          </a:prstGeom>
        </p:spPr>
        <p:txBody>
          <a:bodyPr wrap="square">
            <a:spAutoFit/>
          </a:bodyPr>
          <a:lstStyle/>
          <a:p>
            <a:r>
              <a:rPr lang="it-IT" sz="3200" dirty="0">
                <a:solidFill>
                  <a:srgbClr val="222222"/>
                </a:solidFill>
                <a:latin typeface="arial" panose="020B0604020202020204" pitchFamily="34" charset="0"/>
              </a:rPr>
              <a:t>✔</a:t>
            </a:r>
            <a:endParaRPr lang="it-IT" sz="3200" dirty="0"/>
          </a:p>
        </p:txBody>
      </p:sp>
      <p:sp>
        <p:nvSpPr>
          <p:cNvPr id="15" name="Rettangolo 14">
            <a:extLst>
              <a:ext uri="{FF2B5EF4-FFF2-40B4-BE49-F238E27FC236}">
                <a16:creationId xmlns:a16="http://schemas.microsoft.com/office/drawing/2014/main" id="{582B776D-AEA4-5F48-A906-03E52B7C0FF4}"/>
              </a:ext>
            </a:extLst>
          </p:cNvPr>
          <p:cNvSpPr/>
          <p:nvPr/>
        </p:nvSpPr>
        <p:spPr>
          <a:xfrm>
            <a:off x="7315848" y="1634918"/>
            <a:ext cx="739849" cy="584775"/>
          </a:xfrm>
          <a:prstGeom prst="rect">
            <a:avLst/>
          </a:prstGeom>
        </p:spPr>
        <p:txBody>
          <a:bodyPr wrap="square">
            <a:spAutoFit/>
          </a:bodyPr>
          <a:lstStyle/>
          <a:p>
            <a:r>
              <a:rPr lang="it-IT" sz="3200" dirty="0">
                <a:solidFill>
                  <a:srgbClr val="222222"/>
                </a:solidFill>
                <a:latin typeface="arial" panose="020B0604020202020204" pitchFamily="34" charset="0"/>
              </a:rPr>
              <a:t>✔</a:t>
            </a:r>
            <a:endParaRPr lang="it-IT" sz="3200" dirty="0"/>
          </a:p>
        </p:txBody>
      </p:sp>
      <p:sp>
        <p:nvSpPr>
          <p:cNvPr id="16" name="Rettangolo 15">
            <a:extLst>
              <a:ext uri="{FF2B5EF4-FFF2-40B4-BE49-F238E27FC236}">
                <a16:creationId xmlns:a16="http://schemas.microsoft.com/office/drawing/2014/main" id="{5331517E-44A8-5D4B-8A78-B5A5B59C0A7F}"/>
              </a:ext>
            </a:extLst>
          </p:cNvPr>
          <p:cNvSpPr/>
          <p:nvPr/>
        </p:nvSpPr>
        <p:spPr>
          <a:xfrm>
            <a:off x="7056282" y="2105842"/>
            <a:ext cx="739849" cy="584775"/>
          </a:xfrm>
          <a:prstGeom prst="rect">
            <a:avLst/>
          </a:prstGeom>
        </p:spPr>
        <p:txBody>
          <a:bodyPr wrap="square">
            <a:spAutoFit/>
          </a:bodyPr>
          <a:lstStyle/>
          <a:p>
            <a:r>
              <a:rPr lang="it-IT" sz="3200" dirty="0">
                <a:solidFill>
                  <a:srgbClr val="222222"/>
                </a:solidFill>
                <a:latin typeface="arial" panose="020B0604020202020204" pitchFamily="34" charset="0"/>
              </a:rPr>
              <a:t>✔</a:t>
            </a:r>
            <a:endParaRPr lang="it-IT" sz="3200" dirty="0"/>
          </a:p>
        </p:txBody>
      </p:sp>
      <p:sp>
        <p:nvSpPr>
          <p:cNvPr id="17" name="Rettangolo 16">
            <a:extLst>
              <a:ext uri="{FF2B5EF4-FFF2-40B4-BE49-F238E27FC236}">
                <a16:creationId xmlns:a16="http://schemas.microsoft.com/office/drawing/2014/main" id="{EBE85CF2-688C-824F-9AED-0FD3601D4BB6}"/>
              </a:ext>
            </a:extLst>
          </p:cNvPr>
          <p:cNvSpPr/>
          <p:nvPr/>
        </p:nvSpPr>
        <p:spPr>
          <a:xfrm>
            <a:off x="7056282" y="2529398"/>
            <a:ext cx="739849" cy="584775"/>
          </a:xfrm>
          <a:prstGeom prst="rect">
            <a:avLst/>
          </a:prstGeom>
        </p:spPr>
        <p:txBody>
          <a:bodyPr wrap="square">
            <a:spAutoFit/>
          </a:bodyPr>
          <a:lstStyle/>
          <a:p>
            <a:r>
              <a:rPr lang="it-IT" sz="3200" dirty="0">
                <a:solidFill>
                  <a:srgbClr val="222222"/>
                </a:solidFill>
                <a:latin typeface="arial" panose="020B0604020202020204" pitchFamily="34" charset="0"/>
              </a:rPr>
              <a:t>✔</a:t>
            </a:r>
            <a:endParaRPr lang="it-IT" sz="3200" dirty="0"/>
          </a:p>
        </p:txBody>
      </p:sp>
      <p:sp>
        <p:nvSpPr>
          <p:cNvPr id="18" name="Rettangolo 17">
            <a:extLst>
              <a:ext uri="{FF2B5EF4-FFF2-40B4-BE49-F238E27FC236}">
                <a16:creationId xmlns:a16="http://schemas.microsoft.com/office/drawing/2014/main" id="{9B683EB2-B5F8-394B-B4DA-3ED62EFF4669}"/>
              </a:ext>
            </a:extLst>
          </p:cNvPr>
          <p:cNvSpPr/>
          <p:nvPr/>
        </p:nvSpPr>
        <p:spPr>
          <a:xfrm>
            <a:off x="7048500" y="2958942"/>
            <a:ext cx="739849" cy="584775"/>
          </a:xfrm>
          <a:prstGeom prst="rect">
            <a:avLst/>
          </a:prstGeom>
        </p:spPr>
        <p:txBody>
          <a:bodyPr wrap="square">
            <a:spAutoFit/>
          </a:bodyPr>
          <a:lstStyle/>
          <a:p>
            <a:r>
              <a:rPr lang="it-IT" sz="3200" dirty="0">
                <a:solidFill>
                  <a:srgbClr val="222222"/>
                </a:solidFill>
                <a:latin typeface="arial" panose="020B0604020202020204" pitchFamily="34" charset="0"/>
              </a:rPr>
              <a:t>✔</a:t>
            </a:r>
            <a:endParaRPr lang="it-IT" sz="3200" dirty="0"/>
          </a:p>
        </p:txBody>
      </p:sp>
      <p:pic>
        <p:nvPicPr>
          <p:cNvPr id="7" name="Immagine 6">
            <a:extLst>
              <a:ext uri="{FF2B5EF4-FFF2-40B4-BE49-F238E27FC236}">
                <a16:creationId xmlns:a16="http://schemas.microsoft.com/office/drawing/2014/main" id="{6E3DBA8C-516B-E542-B83D-1989675B3373}"/>
              </a:ext>
            </a:extLst>
          </p:cNvPr>
          <p:cNvPicPr>
            <a:picLocks noChangeAspect="1"/>
          </p:cNvPicPr>
          <p:nvPr/>
        </p:nvPicPr>
        <p:blipFill rotWithShape="1">
          <a:blip r:embed="rId4"/>
          <a:srcRect r="16705"/>
          <a:stretch/>
        </p:blipFill>
        <p:spPr>
          <a:xfrm>
            <a:off x="7662386" y="3894803"/>
            <a:ext cx="1512112" cy="1178948"/>
          </a:xfrm>
          <a:prstGeom prst="rect">
            <a:avLst/>
          </a:prstGeom>
        </p:spPr>
      </p:pic>
      <p:sp>
        <p:nvSpPr>
          <p:cNvPr id="20" name="Freccia destra rientrata 19">
            <a:extLst>
              <a:ext uri="{FF2B5EF4-FFF2-40B4-BE49-F238E27FC236}">
                <a16:creationId xmlns:a16="http://schemas.microsoft.com/office/drawing/2014/main" id="{8F75FD00-7E91-C840-8D98-D2FEB4536B55}"/>
              </a:ext>
            </a:extLst>
          </p:cNvPr>
          <p:cNvSpPr/>
          <p:nvPr/>
        </p:nvSpPr>
        <p:spPr>
          <a:xfrm rot="5400000">
            <a:off x="1239819" y="2256416"/>
            <a:ext cx="982884" cy="514927"/>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67625"/>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 name="Immagine 1">
            <a:extLst>
              <a:ext uri="{FF2B5EF4-FFF2-40B4-BE49-F238E27FC236}">
                <a16:creationId xmlns:a16="http://schemas.microsoft.com/office/drawing/2014/main" id="{5E59BEAB-ED67-B042-A1B7-4726936074C9}"/>
              </a:ext>
            </a:extLst>
          </p:cNvPr>
          <p:cNvPicPr>
            <a:picLocks noChangeAspect="1"/>
          </p:cNvPicPr>
          <p:nvPr/>
        </p:nvPicPr>
        <p:blipFill>
          <a:blip r:embed="rId3"/>
          <a:stretch>
            <a:fillRect/>
          </a:stretch>
        </p:blipFill>
        <p:spPr>
          <a:xfrm>
            <a:off x="218568" y="2354048"/>
            <a:ext cx="2230407" cy="1387809"/>
          </a:xfrm>
          <a:prstGeom prst="rect">
            <a:avLst/>
          </a:prstGeom>
        </p:spPr>
      </p:pic>
      <p:sp>
        <p:nvSpPr>
          <p:cNvPr id="11" name="CasellaDiTesto 10">
            <a:extLst>
              <a:ext uri="{FF2B5EF4-FFF2-40B4-BE49-F238E27FC236}">
                <a16:creationId xmlns:a16="http://schemas.microsoft.com/office/drawing/2014/main" id="{1EA77962-9E84-F842-B288-F4FA2C9B070E}"/>
              </a:ext>
            </a:extLst>
          </p:cNvPr>
          <p:cNvSpPr txBox="1"/>
          <p:nvPr/>
        </p:nvSpPr>
        <p:spPr>
          <a:xfrm>
            <a:off x="3143011" y="1051490"/>
            <a:ext cx="3654425" cy="830997"/>
          </a:xfrm>
          <a:prstGeom prst="rect">
            <a:avLst/>
          </a:prstGeom>
          <a:noFill/>
        </p:spPr>
        <p:txBody>
          <a:bodyPr wrap="square" rtlCol="0">
            <a:spAutoFit/>
          </a:bodyPr>
          <a:lstStyle/>
          <a:p>
            <a:r>
              <a:rPr lang="it-IT" sz="2400" dirty="0"/>
              <a:t>QUANTO LEGGERE?</a:t>
            </a:r>
          </a:p>
          <a:p>
            <a:endParaRPr lang="it-IT" sz="2400" dirty="0"/>
          </a:p>
        </p:txBody>
      </p:sp>
      <p:sp>
        <p:nvSpPr>
          <p:cNvPr id="3" name="Rettangolo 2">
            <a:extLst>
              <a:ext uri="{FF2B5EF4-FFF2-40B4-BE49-F238E27FC236}">
                <a16:creationId xmlns:a16="http://schemas.microsoft.com/office/drawing/2014/main" id="{518F645E-1A1B-F146-A25E-18CEC66E2C0C}"/>
              </a:ext>
            </a:extLst>
          </p:cNvPr>
          <p:cNvSpPr/>
          <p:nvPr/>
        </p:nvSpPr>
        <p:spPr>
          <a:xfrm>
            <a:off x="770691" y="1615311"/>
            <a:ext cx="2341747" cy="646331"/>
          </a:xfrm>
          <a:prstGeom prst="rect">
            <a:avLst/>
          </a:prstGeom>
        </p:spPr>
        <p:txBody>
          <a:bodyPr wrap="square">
            <a:spAutoFit/>
          </a:bodyPr>
          <a:lstStyle/>
          <a:p>
            <a:r>
              <a:rPr lang="it-IT" dirty="0"/>
              <a:t>Dedicare alla lettura un tempo sufficiente </a:t>
            </a:r>
          </a:p>
        </p:txBody>
      </p:sp>
      <p:sp>
        <p:nvSpPr>
          <p:cNvPr id="4" name="Rettangolo 3">
            <a:extLst>
              <a:ext uri="{FF2B5EF4-FFF2-40B4-BE49-F238E27FC236}">
                <a16:creationId xmlns:a16="http://schemas.microsoft.com/office/drawing/2014/main" id="{03116B69-54DC-6E4E-A20C-DA541D4B8C96}"/>
              </a:ext>
            </a:extLst>
          </p:cNvPr>
          <p:cNvSpPr/>
          <p:nvPr/>
        </p:nvSpPr>
        <p:spPr>
          <a:xfrm>
            <a:off x="5492718" y="1827680"/>
            <a:ext cx="3651281" cy="923330"/>
          </a:xfrm>
          <a:prstGeom prst="rect">
            <a:avLst/>
          </a:prstGeom>
        </p:spPr>
        <p:txBody>
          <a:bodyPr wrap="square">
            <a:spAutoFit/>
          </a:bodyPr>
          <a:lstStyle/>
          <a:p>
            <a:pPr algn="ctr"/>
            <a:r>
              <a:rPr lang="it-IT" dirty="0"/>
              <a:t>Non temere che vi siano momenti in cui non si capisce tutto ciò che viene raccontato</a:t>
            </a:r>
          </a:p>
        </p:txBody>
      </p:sp>
      <p:sp>
        <p:nvSpPr>
          <p:cNvPr id="5" name="Rettangolo 4">
            <a:extLst>
              <a:ext uri="{FF2B5EF4-FFF2-40B4-BE49-F238E27FC236}">
                <a16:creationId xmlns:a16="http://schemas.microsoft.com/office/drawing/2014/main" id="{DF4F9BB6-5373-2549-BA8E-2D618B0D430A}"/>
              </a:ext>
            </a:extLst>
          </p:cNvPr>
          <p:cNvSpPr/>
          <p:nvPr/>
        </p:nvSpPr>
        <p:spPr>
          <a:xfrm>
            <a:off x="2746228" y="3009862"/>
            <a:ext cx="3192118" cy="646331"/>
          </a:xfrm>
          <a:prstGeom prst="rect">
            <a:avLst/>
          </a:prstGeom>
        </p:spPr>
        <p:txBody>
          <a:bodyPr wrap="square">
            <a:spAutoFit/>
          </a:bodyPr>
          <a:lstStyle/>
          <a:p>
            <a:pPr algn="ctr"/>
            <a:r>
              <a:rPr lang="it-IT" dirty="0"/>
              <a:t>Partire dalla capacità di attenzione dei bambini</a:t>
            </a:r>
          </a:p>
        </p:txBody>
      </p:sp>
      <p:sp>
        <p:nvSpPr>
          <p:cNvPr id="6" name="Freccia tridirezionale 5">
            <a:extLst>
              <a:ext uri="{FF2B5EF4-FFF2-40B4-BE49-F238E27FC236}">
                <a16:creationId xmlns:a16="http://schemas.microsoft.com/office/drawing/2014/main" id="{1A4E2F64-71C4-344E-BAE2-B6E5DDCF1890}"/>
              </a:ext>
            </a:extLst>
          </p:cNvPr>
          <p:cNvSpPr/>
          <p:nvPr/>
        </p:nvSpPr>
        <p:spPr>
          <a:xfrm rot="10800000">
            <a:off x="3149474" y="1510328"/>
            <a:ext cx="2258941" cy="1537609"/>
          </a:xfrm>
          <a:prstGeom prst="leftRigh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16FE871F-8633-5E43-8673-AE185FAE327F}"/>
              </a:ext>
            </a:extLst>
          </p:cNvPr>
          <p:cNvPicPr>
            <a:picLocks noChangeAspect="1"/>
          </p:cNvPicPr>
          <p:nvPr/>
        </p:nvPicPr>
        <p:blipFill>
          <a:blip r:embed="rId4"/>
          <a:stretch>
            <a:fillRect/>
          </a:stretch>
        </p:blipFill>
        <p:spPr>
          <a:xfrm>
            <a:off x="5850450" y="2703099"/>
            <a:ext cx="2075506" cy="1096716"/>
          </a:xfrm>
          <a:prstGeom prst="rect">
            <a:avLst/>
          </a:prstGeom>
        </p:spPr>
      </p:pic>
      <p:pic>
        <p:nvPicPr>
          <p:cNvPr id="14" name="Immagine 13">
            <a:extLst>
              <a:ext uri="{FF2B5EF4-FFF2-40B4-BE49-F238E27FC236}">
                <a16:creationId xmlns:a16="http://schemas.microsoft.com/office/drawing/2014/main" id="{B56605E2-E0F9-9E49-8D82-4AE02E20D701}"/>
              </a:ext>
            </a:extLst>
          </p:cNvPr>
          <p:cNvPicPr>
            <a:picLocks noChangeAspect="1"/>
          </p:cNvPicPr>
          <p:nvPr/>
        </p:nvPicPr>
        <p:blipFill>
          <a:blip r:embed="rId5"/>
          <a:stretch>
            <a:fillRect/>
          </a:stretch>
        </p:blipFill>
        <p:spPr>
          <a:xfrm>
            <a:off x="4641192" y="4047492"/>
            <a:ext cx="1317297" cy="993854"/>
          </a:xfrm>
          <a:prstGeom prst="rect">
            <a:avLst/>
          </a:prstGeom>
        </p:spPr>
      </p:pic>
      <p:pic>
        <p:nvPicPr>
          <p:cNvPr id="15" name="Immagine 14">
            <a:extLst>
              <a:ext uri="{FF2B5EF4-FFF2-40B4-BE49-F238E27FC236}">
                <a16:creationId xmlns:a16="http://schemas.microsoft.com/office/drawing/2014/main" id="{93A99FBC-229E-5A4D-B7BE-5D3867CEBC4F}"/>
              </a:ext>
            </a:extLst>
          </p:cNvPr>
          <p:cNvPicPr>
            <a:picLocks noChangeAspect="1"/>
          </p:cNvPicPr>
          <p:nvPr/>
        </p:nvPicPr>
        <p:blipFill>
          <a:blip r:embed="rId6"/>
          <a:stretch>
            <a:fillRect/>
          </a:stretch>
        </p:blipFill>
        <p:spPr>
          <a:xfrm>
            <a:off x="7604782" y="2783923"/>
            <a:ext cx="1539218" cy="1318161"/>
          </a:xfrm>
          <a:prstGeom prst="rect">
            <a:avLst/>
          </a:prstGeom>
        </p:spPr>
      </p:pic>
      <p:pic>
        <p:nvPicPr>
          <p:cNvPr id="17" name="Immagine 16">
            <a:extLst>
              <a:ext uri="{FF2B5EF4-FFF2-40B4-BE49-F238E27FC236}">
                <a16:creationId xmlns:a16="http://schemas.microsoft.com/office/drawing/2014/main" id="{F7AE9AD4-7104-EC49-B5B4-F2BA88FC9593}"/>
              </a:ext>
            </a:extLst>
          </p:cNvPr>
          <p:cNvPicPr>
            <a:picLocks noChangeAspect="1"/>
          </p:cNvPicPr>
          <p:nvPr/>
        </p:nvPicPr>
        <p:blipFill>
          <a:blip r:embed="rId7"/>
          <a:stretch>
            <a:fillRect/>
          </a:stretch>
        </p:blipFill>
        <p:spPr>
          <a:xfrm>
            <a:off x="2745747" y="3766333"/>
            <a:ext cx="2003483" cy="1318162"/>
          </a:xfrm>
          <a:prstGeom prst="rect">
            <a:avLst/>
          </a:prstGeom>
        </p:spPr>
      </p:pic>
    </p:spTree>
    <p:extLst>
      <p:ext uri="{BB962C8B-B14F-4D97-AF65-F5344CB8AC3E}">
        <p14:creationId xmlns:p14="http://schemas.microsoft.com/office/powerpoint/2010/main" val="2853536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3"/>
          <a:stretch>
            <a:fillRect/>
          </a:stretch>
        </p:blipFill>
        <p:spPr>
          <a:xfrm>
            <a:off x="0" y="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36;p31">
            <a:extLst>
              <a:ext uri="{FF2B5EF4-FFF2-40B4-BE49-F238E27FC236}">
                <a16:creationId xmlns:a16="http://schemas.microsoft.com/office/drawing/2014/main" id="{F1863F5C-839F-2744-9F30-A0587D0D658F}"/>
              </a:ext>
            </a:extLst>
          </p:cNvPr>
          <p:cNvSpPr txBox="1">
            <a:spLocks noGrp="1"/>
          </p:cNvSpPr>
          <p:nvPr>
            <p:ph type="title"/>
          </p:nvPr>
        </p:nvSpPr>
        <p:spPr>
          <a:xfrm>
            <a:off x="4282550" y="2571750"/>
            <a:ext cx="4320600" cy="48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s" sz="3600" dirty="0">
                <a:solidFill>
                  <a:srgbClr val="434343"/>
                </a:solidFill>
                <a:latin typeface="Calibri" panose="020F0502020204030204" pitchFamily="34" charset="0"/>
                <a:ea typeface="Montserrat"/>
                <a:cs typeface="Calibri" panose="020F0502020204030204" pitchFamily="34" charset="0"/>
                <a:sym typeface="Montserrat"/>
              </a:rPr>
              <a:t>Formazione</a:t>
            </a:r>
            <a:br>
              <a:rPr lang="es" sz="3600" dirty="0">
                <a:solidFill>
                  <a:srgbClr val="434343"/>
                </a:solidFill>
                <a:latin typeface="Calibri" panose="020F0502020204030204" pitchFamily="34" charset="0"/>
                <a:ea typeface="Montserrat"/>
                <a:cs typeface="Calibri" panose="020F0502020204030204" pitchFamily="34" charset="0"/>
                <a:sym typeface="Montserrat"/>
              </a:rPr>
            </a:br>
            <a:r>
              <a:rPr lang="es" sz="1600" dirty="0">
                <a:solidFill>
                  <a:srgbClr val="434343"/>
                </a:solidFill>
                <a:latin typeface="Calibri" panose="020F0502020204030204" pitchFamily="34" charset="0"/>
                <a:ea typeface="Montserrat"/>
                <a:cs typeface="Calibri" panose="020F0502020204030204" pitchFamily="34" charset="0"/>
                <a:sym typeface="Montserrat"/>
              </a:rPr>
              <a:t>educatori/insegnanti</a:t>
            </a:r>
            <a:endParaRPr sz="3600" b="1" dirty="0">
              <a:solidFill>
                <a:srgbClr val="434343"/>
              </a:solidFill>
              <a:latin typeface="Calibri" panose="020F0502020204030204" pitchFamily="34" charset="0"/>
              <a:ea typeface="Montserrat"/>
              <a:cs typeface="Calibri" panose="020F0502020204030204" pitchFamily="34" charset="0"/>
              <a:sym typeface="Montserrat"/>
            </a:endParaRPr>
          </a:p>
        </p:txBody>
      </p:sp>
      <p:sp>
        <p:nvSpPr>
          <p:cNvPr id="15" name="Google Shape;237;p31">
            <a:extLst>
              <a:ext uri="{FF2B5EF4-FFF2-40B4-BE49-F238E27FC236}">
                <a16:creationId xmlns:a16="http://schemas.microsoft.com/office/drawing/2014/main" id="{2D4A44F3-5C49-8947-9860-9DDCB828B6EB}"/>
              </a:ext>
            </a:extLst>
          </p:cNvPr>
          <p:cNvSpPr txBox="1">
            <a:spLocks/>
          </p:cNvSpPr>
          <p:nvPr/>
        </p:nvSpPr>
        <p:spPr bwMode="auto">
          <a:xfrm>
            <a:off x="3557528" y="3290303"/>
            <a:ext cx="2267675" cy="69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91425" rIns="91425" bIns="91425"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charset="0"/>
              <a:buNone/>
            </a:pPr>
            <a:r>
              <a:rPr lang="es" sz="1400" dirty="0">
                <a:latin typeface="Calibri" panose="020F0502020204030204" pitchFamily="34" charset="0"/>
                <a:cs typeface="Calibri" panose="020F0502020204030204" pitchFamily="34" charset="0"/>
              </a:rPr>
              <a:t>Formazione specifica nelle 35 zone </a:t>
            </a:r>
          </a:p>
          <a:p>
            <a:pPr marL="0" indent="0" algn="ctr">
              <a:spcBef>
                <a:spcPts val="0"/>
              </a:spcBef>
              <a:spcAft>
                <a:spcPts val="0"/>
              </a:spcAft>
              <a:buFont typeface="Arial" charset="0"/>
              <a:buNone/>
            </a:pPr>
            <a:r>
              <a:rPr lang="it-IT" sz="1400" dirty="0">
                <a:latin typeface="Calibri" panose="020F0502020204030204" pitchFamily="34" charset="0"/>
                <a:cs typeface="Calibri" panose="020F0502020204030204" pitchFamily="34" charset="0"/>
              </a:rPr>
              <a:t>I</a:t>
            </a:r>
            <a:r>
              <a:rPr lang="es" sz="1400" dirty="0">
                <a:latin typeface="Calibri" panose="020F0502020204030204" pitchFamily="34" charset="0"/>
                <a:cs typeface="Calibri" panose="020F0502020204030204" pitchFamily="34" charset="0"/>
              </a:rPr>
              <a:t>niziale e in itinere</a:t>
            </a:r>
          </a:p>
        </p:txBody>
      </p:sp>
      <p:sp>
        <p:nvSpPr>
          <p:cNvPr id="17" name="Google Shape;237;p31">
            <a:extLst>
              <a:ext uri="{FF2B5EF4-FFF2-40B4-BE49-F238E27FC236}">
                <a16:creationId xmlns:a16="http://schemas.microsoft.com/office/drawing/2014/main" id="{4C884993-4C6A-EE49-8D97-DFCE52A90509}"/>
              </a:ext>
            </a:extLst>
          </p:cNvPr>
          <p:cNvSpPr txBox="1">
            <a:spLocks/>
          </p:cNvSpPr>
          <p:nvPr/>
        </p:nvSpPr>
        <p:spPr>
          <a:xfrm>
            <a:off x="6852459" y="3366461"/>
            <a:ext cx="2267675" cy="6920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1pPr>
            <a:lvl2pPr marL="914400" marR="0" lvl="1"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2pPr>
            <a:lvl3pPr marL="1371600" marR="0" lvl="2"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3pPr>
            <a:lvl4pPr marL="1828800" marR="0" lvl="3"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4pPr>
            <a:lvl5pPr marL="2286000" marR="0" lvl="4"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5pPr>
            <a:lvl6pPr marL="2743200" marR="0" lvl="5"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6pPr>
            <a:lvl7pPr marL="3200400" marR="0" lvl="6"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7pPr>
            <a:lvl8pPr marL="3657600" marR="0" lvl="7"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8pPr>
            <a:lvl9pPr marL="4114800" marR="0" lvl="8"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9pPr>
          </a:lstStyle>
          <a:p>
            <a:pPr marL="0" indent="0"/>
            <a:r>
              <a:rPr lang="it-IT" sz="1400" b="1" dirty="0">
                <a:latin typeface="Calibri" panose="020F0502020204030204" pitchFamily="34" charset="0"/>
                <a:cs typeface="Calibri" panose="020F0502020204030204" pitchFamily="34" charset="0"/>
              </a:rPr>
              <a:t>Affiancamento durante l’intero percorso</a:t>
            </a:r>
            <a:endParaRPr lang="it-IT" sz="1400" dirty="0">
              <a:latin typeface="Calibri" panose="020F0502020204030204" pitchFamily="34" charset="0"/>
              <a:cs typeface="Calibri" panose="020F0502020204030204" pitchFamily="34" charset="0"/>
            </a:endParaRPr>
          </a:p>
        </p:txBody>
      </p:sp>
      <p:sp>
        <p:nvSpPr>
          <p:cNvPr id="18" name="Freccia bidirezionale orizzontale 17">
            <a:extLst>
              <a:ext uri="{FF2B5EF4-FFF2-40B4-BE49-F238E27FC236}">
                <a16:creationId xmlns:a16="http://schemas.microsoft.com/office/drawing/2014/main" id="{3D6EEEB3-3DEC-8B4F-B99A-5E5E7C4205F5}"/>
              </a:ext>
            </a:extLst>
          </p:cNvPr>
          <p:cNvSpPr/>
          <p:nvPr/>
        </p:nvSpPr>
        <p:spPr>
          <a:xfrm>
            <a:off x="5769336" y="3462244"/>
            <a:ext cx="1138990" cy="4834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Google Shape;273;p35">
            <a:extLst>
              <a:ext uri="{FF2B5EF4-FFF2-40B4-BE49-F238E27FC236}">
                <a16:creationId xmlns:a16="http://schemas.microsoft.com/office/drawing/2014/main" id="{6D7C9510-3DC8-0D42-8F43-27B77871F52F}"/>
              </a:ext>
            </a:extLst>
          </p:cNvPr>
          <p:cNvSpPr/>
          <p:nvPr/>
        </p:nvSpPr>
        <p:spPr>
          <a:xfrm>
            <a:off x="1113516" y="1644593"/>
            <a:ext cx="2159704" cy="206473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36;p31">
            <a:extLst>
              <a:ext uri="{FF2B5EF4-FFF2-40B4-BE49-F238E27FC236}">
                <a16:creationId xmlns:a16="http://schemas.microsoft.com/office/drawing/2014/main" id="{A339B82A-88F8-9445-B0D0-3282C7D5D246}"/>
              </a:ext>
            </a:extLst>
          </p:cNvPr>
          <p:cNvSpPr txBox="1">
            <a:spLocks/>
          </p:cNvSpPr>
          <p:nvPr/>
        </p:nvSpPr>
        <p:spPr>
          <a:xfrm>
            <a:off x="830370" y="2494472"/>
            <a:ext cx="2727158" cy="482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2pPr>
            <a:lvl3pPr marR="0" lvl="2"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3pPr>
            <a:lvl4pPr marR="0" lvl="3"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4pPr>
            <a:lvl5pPr marR="0" lvl="4"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5pPr>
            <a:lvl6pPr marR="0" lvl="5"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6pPr>
            <a:lvl7pPr marR="0" lvl="6"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7pPr>
            <a:lvl8pPr marR="0" lvl="7"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8pPr>
            <a:lvl9pPr marR="0" lvl="8"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9pPr>
          </a:lstStyle>
          <a:p>
            <a:pPr>
              <a:buClr>
                <a:srgbClr val="000000"/>
              </a:buClr>
              <a:buSzPts val="1100"/>
              <a:buFont typeface="Arial"/>
              <a:buNone/>
            </a:pPr>
            <a:r>
              <a:rPr lang="it-IT" dirty="0">
                <a:latin typeface="Calibri" panose="020F0502020204030204" pitchFamily="34" charset="0"/>
                <a:cs typeface="Calibri" panose="020F0502020204030204" pitchFamily="34" charset="0"/>
              </a:rPr>
              <a:t>1°Anno</a:t>
            </a:r>
          </a:p>
        </p:txBody>
      </p:sp>
      <p:pic>
        <p:nvPicPr>
          <p:cNvPr id="21" name="Immagine 20">
            <a:extLst>
              <a:ext uri="{FF2B5EF4-FFF2-40B4-BE49-F238E27FC236}">
                <a16:creationId xmlns:a16="http://schemas.microsoft.com/office/drawing/2014/main" id="{DEAC9214-039A-AA4B-A936-F63565543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526" y="325715"/>
            <a:ext cx="2555515" cy="1871915"/>
          </a:xfrm>
          <a:prstGeom prst="rect">
            <a:avLst/>
          </a:prstGeom>
          <a:ln>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924768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37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1" name="CasellaDiTesto 10">
            <a:extLst>
              <a:ext uri="{FF2B5EF4-FFF2-40B4-BE49-F238E27FC236}">
                <a16:creationId xmlns:a16="http://schemas.microsoft.com/office/drawing/2014/main" id="{D823F4C8-A1C1-6D4B-B0AC-DCCC26DBFE68}"/>
              </a:ext>
            </a:extLst>
          </p:cNvPr>
          <p:cNvSpPr txBox="1"/>
          <p:nvPr/>
        </p:nvSpPr>
        <p:spPr>
          <a:xfrm>
            <a:off x="155575" y="1531739"/>
            <a:ext cx="3654425" cy="461665"/>
          </a:xfrm>
          <a:prstGeom prst="rect">
            <a:avLst/>
          </a:prstGeom>
          <a:noFill/>
        </p:spPr>
        <p:txBody>
          <a:bodyPr wrap="square" rtlCol="0">
            <a:spAutoFit/>
          </a:bodyPr>
          <a:lstStyle/>
          <a:p>
            <a:r>
              <a:rPr lang="it-IT" sz="2400" dirty="0"/>
              <a:t>COME LEGGERE? </a:t>
            </a:r>
          </a:p>
        </p:txBody>
      </p:sp>
      <p:sp>
        <p:nvSpPr>
          <p:cNvPr id="2" name="Rettangolo 1">
            <a:extLst>
              <a:ext uri="{FF2B5EF4-FFF2-40B4-BE49-F238E27FC236}">
                <a16:creationId xmlns:a16="http://schemas.microsoft.com/office/drawing/2014/main" id="{94883D23-3DD7-2045-95D3-2C75F7C53C4B}"/>
              </a:ext>
            </a:extLst>
          </p:cNvPr>
          <p:cNvSpPr/>
          <p:nvPr/>
        </p:nvSpPr>
        <p:spPr>
          <a:xfrm>
            <a:off x="3284483" y="971817"/>
            <a:ext cx="1723549" cy="369332"/>
          </a:xfrm>
          <a:prstGeom prst="rect">
            <a:avLst/>
          </a:prstGeom>
        </p:spPr>
        <p:txBody>
          <a:bodyPr wrap="none">
            <a:spAutoFit/>
          </a:bodyPr>
          <a:lstStyle/>
          <a:p>
            <a:r>
              <a:rPr lang="it-IT" b="1" dirty="0">
                <a:solidFill>
                  <a:srgbClr val="C00000"/>
                </a:solidFill>
                <a:latin typeface="Roboto"/>
              </a:rPr>
              <a:t>Stile narrativo</a:t>
            </a:r>
            <a:endParaRPr lang="it-IT" dirty="0">
              <a:solidFill>
                <a:srgbClr val="C00000"/>
              </a:solidFill>
            </a:endParaRPr>
          </a:p>
        </p:txBody>
      </p:sp>
      <p:sp>
        <p:nvSpPr>
          <p:cNvPr id="3" name="Rettangolo 2">
            <a:extLst>
              <a:ext uri="{FF2B5EF4-FFF2-40B4-BE49-F238E27FC236}">
                <a16:creationId xmlns:a16="http://schemas.microsoft.com/office/drawing/2014/main" id="{E4DCE45C-9F63-C648-93F5-E7CD4C9FB1F5}"/>
              </a:ext>
            </a:extLst>
          </p:cNvPr>
          <p:cNvSpPr/>
          <p:nvPr/>
        </p:nvSpPr>
        <p:spPr>
          <a:xfrm>
            <a:off x="3247697" y="1259895"/>
            <a:ext cx="5139558" cy="1323439"/>
          </a:xfrm>
          <a:prstGeom prst="rect">
            <a:avLst/>
          </a:prstGeom>
        </p:spPr>
        <p:txBody>
          <a:bodyPr wrap="square">
            <a:spAutoFit/>
          </a:bodyPr>
          <a:lstStyle/>
          <a:p>
            <a:r>
              <a:rPr lang="it-IT" sz="1600" dirty="0">
                <a:solidFill>
                  <a:srgbClr val="2D2D2D"/>
                </a:solidFill>
                <a:latin typeface="Roboto"/>
              </a:rPr>
              <a:t>La lettura, attraverso lo stile narrativo, è basata unicamente sulla lettura ad alta voce dell’adulto.</a:t>
            </a:r>
            <a:br>
              <a:rPr lang="it-IT" sz="1600" dirty="0"/>
            </a:br>
            <a:r>
              <a:rPr lang="it-IT" sz="1600" dirty="0">
                <a:solidFill>
                  <a:srgbClr val="2D2D2D"/>
                </a:solidFill>
                <a:latin typeface="Roboto"/>
              </a:rPr>
              <a:t>Il testo è presentato al bambino così come scritto nel libro illustrato.</a:t>
            </a:r>
            <a:br>
              <a:rPr lang="it-IT" sz="1600" dirty="0"/>
            </a:br>
            <a:r>
              <a:rPr lang="it-IT" sz="1600" dirty="0">
                <a:solidFill>
                  <a:srgbClr val="2D2D2D"/>
                </a:solidFill>
                <a:latin typeface="Roboto"/>
              </a:rPr>
              <a:t>Prevale l’attenzione per la lettura sequenziale del testo</a:t>
            </a:r>
            <a:endParaRPr lang="it-IT" sz="1600" dirty="0"/>
          </a:p>
        </p:txBody>
      </p:sp>
      <p:sp>
        <p:nvSpPr>
          <p:cNvPr id="14" name="CasellaDiTesto 13">
            <a:extLst>
              <a:ext uri="{FF2B5EF4-FFF2-40B4-BE49-F238E27FC236}">
                <a16:creationId xmlns:a16="http://schemas.microsoft.com/office/drawing/2014/main" id="{391DE3F5-66CA-A04F-A3CA-98B1D09C2103}"/>
              </a:ext>
            </a:extLst>
          </p:cNvPr>
          <p:cNvSpPr txBox="1"/>
          <p:nvPr/>
        </p:nvSpPr>
        <p:spPr>
          <a:xfrm>
            <a:off x="268288" y="3164499"/>
            <a:ext cx="3654425" cy="461665"/>
          </a:xfrm>
          <a:prstGeom prst="rect">
            <a:avLst/>
          </a:prstGeom>
          <a:noFill/>
        </p:spPr>
        <p:txBody>
          <a:bodyPr wrap="square" rtlCol="0">
            <a:spAutoFit/>
          </a:bodyPr>
          <a:lstStyle/>
          <a:p>
            <a:r>
              <a:rPr lang="it-IT" sz="2400" dirty="0"/>
              <a:t>STILI DI LETTURA</a:t>
            </a:r>
          </a:p>
        </p:txBody>
      </p:sp>
      <p:sp>
        <p:nvSpPr>
          <p:cNvPr id="15" name="Rettangolo 14">
            <a:extLst>
              <a:ext uri="{FF2B5EF4-FFF2-40B4-BE49-F238E27FC236}">
                <a16:creationId xmlns:a16="http://schemas.microsoft.com/office/drawing/2014/main" id="{5F8D7982-7509-A640-87F5-F00D2D3DF699}"/>
              </a:ext>
            </a:extLst>
          </p:cNvPr>
          <p:cNvSpPr/>
          <p:nvPr/>
        </p:nvSpPr>
        <p:spPr>
          <a:xfrm>
            <a:off x="4441031" y="2739091"/>
            <a:ext cx="1762021" cy="369332"/>
          </a:xfrm>
          <a:prstGeom prst="rect">
            <a:avLst/>
          </a:prstGeom>
        </p:spPr>
        <p:txBody>
          <a:bodyPr wrap="none">
            <a:spAutoFit/>
          </a:bodyPr>
          <a:lstStyle/>
          <a:p>
            <a:r>
              <a:rPr lang="it-IT" b="1" dirty="0">
                <a:solidFill>
                  <a:srgbClr val="C00000"/>
                </a:solidFill>
                <a:latin typeface="Roboto"/>
              </a:rPr>
              <a:t>Stile dialogato</a:t>
            </a:r>
            <a:endParaRPr lang="it-IT" dirty="0">
              <a:solidFill>
                <a:srgbClr val="C00000"/>
              </a:solidFill>
            </a:endParaRPr>
          </a:p>
        </p:txBody>
      </p:sp>
      <p:sp>
        <p:nvSpPr>
          <p:cNvPr id="16" name="Rettangolo 15">
            <a:extLst>
              <a:ext uri="{FF2B5EF4-FFF2-40B4-BE49-F238E27FC236}">
                <a16:creationId xmlns:a16="http://schemas.microsoft.com/office/drawing/2014/main" id="{A39DF102-21D9-A643-9F8B-CE034544CE02}"/>
              </a:ext>
            </a:extLst>
          </p:cNvPr>
          <p:cNvSpPr/>
          <p:nvPr/>
        </p:nvSpPr>
        <p:spPr>
          <a:xfrm>
            <a:off x="4315697" y="3081397"/>
            <a:ext cx="4658534" cy="2062103"/>
          </a:xfrm>
          <a:prstGeom prst="rect">
            <a:avLst/>
          </a:prstGeom>
        </p:spPr>
        <p:txBody>
          <a:bodyPr wrap="square">
            <a:spAutoFit/>
          </a:bodyPr>
          <a:lstStyle/>
          <a:p>
            <a:r>
              <a:rPr lang="it-IT" sz="1600" dirty="0">
                <a:solidFill>
                  <a:srgbClr val="2D2D2D"/>
                </a:solidFill>
                <a:latin typeface="Roboto"/>
              </a:rPr>
              <a:t>La lettura attraverso lo stile dialogato ha la struttura di un dialogo: è una interazione che accresce l’interazione, la curiosità e la fantasia dei bambini. Tale stile, oltre ad arricchire le capacità linguistiche favorisce la precoce interiorizzazione dello schema narrativo e la precoce costruzione di una competenza narrativa.</a:t>
            </a:r>
            <a:endParaRPr lang="it-IT" sz="1600" dirty="0"/>
          </a:p>
        </p:txBody>
      </p:sp>
      <p:sp>
        <p:nvSpPr>
          <p:cNvPr id="17" name="Freccia destra rientrata 16">
            <a:extLst>
              <a:ext uri="{FF2B5EF4-FFF2-40B4-BE49-F238E27FC236}">
                <a16:creationId xmlns:a16="http://schemas.microsoft.com/office/drawing/2014/main" id="{4EF56F01-3FFA-344C-BCA7-34C9FA8CA4E8}"/>
              </a:ext>
            </a:extLst>
          </p:cNvPr>
          <p:cNvSpPr/>
          <p:nvPr/>
        </p:nvSpPr>
        <p:spPr>
          <a:xfrm rot="5400000">
            <a:off x="751781" y="2300816"/>
            <a:ext cx="1202267" cy="541867"/>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AAA0A469-DC3A-7547-83CB-2AE9571FB4EE}"/>
              </a:ext>
            </a:extLst>
          </p:cNvPr>
          <p:cNvPicPr>
            <a:picLocks noChangeAspect="1"/>
          </p:cNvPicPr>
          <p:nvPr/>
        </p:nvPicPr>
        <p:blipFill>
          <a:blip r:embed="rId3"/>
          <a:stretch>
            <a:fillRect/>
          </a:stretch>
        </p:blipFill>
        <p:spPr>
          <a:xfrm>
            <a:off x="6203052" y="7937"/>
            <a:ext cx="1860315" cy="1172616"/>
          </a:xfrm>
          <a:prstGeom prst="rect">
            <a:avLst/>
          </a:prstGeom>
        </p:spPr>
      </p:pic>
      <p:pic>
        <p:nvPicPr>
          <p:cNvPr id="5" name="Immagine 4">
            <a:extLst>
              <a:ext uri="{FF2B5EF4-FFF2-40B4-BE49-F238E27FC236}">
                <a16:creationId xmlns:a16="http://schemas.microsoft.com/office/drawing/2014/main" id="{D051504F-59B4-A641-8409-0FFAF305470E}"/>
              </a:ext>
            </a:extLst>
          </p:cNvPr>
          <p:cNvPicPr>
            <a:picLocks noChangeAspect="1"/>
          </p:cNvPicPr>
          <p:nvPr/>
        </p:nvPicPr>
        <p:blipFill>
          <a:blip r:embed="rId4"/>
          <a:stretch>
            <a:fillRect/>
          </a:stretch>
        </p:blipFill>
        <p:spPr>
          <a:xfrm>
            <a:off x="1736973" y="4039861"/>
            <a:ext cx="2491498" cy="1030685"/>
          </a:xfrm>
          <a:prstGeom prst="rect">
            <a:avLst/>
          </a:prstGeom>
        </p:spPr>
      </p:pic>
      <p:pic>
        <p:nvPicPr>
          <p:cNvPr id="6" name="Immagine 5">
            <a:extLst>
              <a:ext uri="{FF2B5EF4-FFF2-40B4-BE49-F238E27FC236}">
                <a16:creationId xmlns:a16="http://schemas.microsoft.com/office/drawing/2014/main" id="{4936E4F1-829A-BF4F-8AD3-DC9758E971D6}"/>
              </a:ext>
            </a:extLst>
          </p:cNvPr>
          <p:cNvPicPr>
            <a:picLocks noChangeAspect="1"/>
          </p:cNvPicPr>
          <p:nvPr/>
        </p:nvPicPr>
        <p:blipFill>
          <a:blip r:embed="rId5"/>
          <a:stretch>
            <a:fillRect/>
          </a:stretch>
        </p:blipFill>
        <p:spPr>
          <a:xfrm>
            <a:off x="0" y="3647650"/>
            <a:ext cx="1863890" cy="1463154"/>
          </a:xfrm>
          <a:prstGeom prst="rect">
            <a:avLst/>
          </a:prstGeom>
        </p:spPr>
      </p:pic>
    </p:spTree>
    <p:extLst>
      <p:ext uri="{BB962C8B-B14F-4D97-AF65-F5344CB8AC3E}">
        <p14:creationId xmlns:p14="http://schemas.microsoft.com/office/powerpoint/2010/main" val="4142963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12906" y="-4883"/>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CasellaDiTesto 6">
            <a:extLst>
              <a:ext uri="{FF2B5EF4-FFF2-40B4-BE49-F238E27FC236}">
                <a16:creationId xmlns:a16="http://schemas.microsoft.com/office/drawing/2014/main" id="{31ED56BB-8087-4844-95D9-8DBD11141ECB}"/>
              </a:ext>
            </a:extLst>
          </p:cNvPr>
          <p:cNvSpPr txBox="1"/>
          <p:nvPr/>
        </p:nvSpPr>
        <p:spPr>
          <a:xfrm>
            <a:off x="155575" y="1531739"/>
            <a:ext cx="3654425" cy="461665"/>
          </a:xfrm>
          <a:prstGeom prst="rect">
            <a:avLst/>
          </a:prstGeom>
          <a:noFill/>
        </p:spPr>
        <p:txBody>
          <a:bodyPr wrap="square" rtlCol="0">
            <a:spAutoFit/>
          </a:bodyPr>
          <a:lstStyle/>
          <a:p>
            <a:r>
              <a:rPr lang="it-IT" sz="2400" dirty="0"/>
              <a:t>QUALE ATTEGGIAMENTO?</a:t>
            </a:r>
          </a:p>
        </p:txBody>
      </p:sp>
      <p:sp>
        <p:nvSpPr>
          <p:cNvPr id="2" name="Rettangolo 1">
            <a:extLst>
              <a:ext uri="{FF2B5EF4-FFF2-40B4-BE49-F238E27FC236}">
                <a16:creationId xmlns:a16="http://schemas.microsoft.com/office/drawing/2014/main" id="{134CE2FA-774E-B245-B0CA-359C68DD349D}"/>
              </a:ext>
            </a:extLst>
          </p:cNvPr>
          <p:cNvSpPr/>
          <p:nvPr/>
        </p:nvSpPr>
        <p:spPr>
          <a:xfrm>
            <a:off x="3628546" y="1590523"/>
            <a:ext cx="5698263" cy="1477328"/>
          </a:xfrm>
          <a:prstGeom prst="rect">
            <a:avLst/>
          </a:prstGeom>
        </p:spPr>
        <p:txBody>
          <a:bodyPr wrap="square">
            <a:spAutoFit/>
          </a:bodyPr>
          <a:lstStyle/>
          <a:p>
            <a:r>
              <a:rPr lang="it-IT" dirty="0"/>
              <a:t>Valorizzare ogni intervento dei bambini, di ogni tipo. Chiedere feedback ai bambini dopo ogni storia, breve o lunga che sia, specie ai più piccoli, ma senza pretendere di avere feedback complessi sul piano cognitivo o di voler individuare tracce di una comprensione completa.</a:t>
            </a:r>
          </a:p>
        </p:txBody>
      </p:sp>
      <p:sp>
        <p:nvSpPr>
          <p:cNvPr id="3" name="Rettangolo 2">
            <a:extLst>
              <a:ext uri="{FF2B5EF4-FFF2-40B4-BE49-F238E27FC236}">
                <a16:creationId xmlns:a16="http://schemas.microsoft.com/office/drawing/2014/main" id="{CF51F37B-ECBC-B644-8DBA-D9598106982E}"/>
              </a:ext>
            </a:extLst>
          </p:cNvPr>
          <p:cNvSpPr/>
          <p:nvPr/>
        </p:nvSpPr>
        <p:spPr>
          <a:xfrm>
            <a:off x="5461140" y="3397693"/>
            <a:ext cx="2011420" cy="1754326"/>
          </a:xfrm>
          <a:prstGeom prst="rect">
            <a:avLst/>
          </a:prstGeom>
        </p:spPr>
        <p:txBody>
          <a:bodyPr wrap="square">
            <a:spAutoFit/>
          </a:bodyPr>
          <a:lstStyle/>
          <a:p>
            <a:pPr algn="ctr"/>
            <a:r>
              <a:rPr lang="it-IT" dirty="0"/>
              <a:t>NON entrare in dinamiche di “giusto e sbagliato” ma ringraziare per ogni intervento valorizzandolo. </a:t>
            </a:r>
          </a:p>
        </p:txBody>
      </p:sp>
      <p:pic>
        <p:nvPicPr>
          <p:cNvPr id="4" name="Immagine 3">
            <a:extLst>
              <a:ext uri="{FF2B5EF4-FFF2-40B4-BE49-F238E27FC236}">
                <a16:creationId xmlns:a16="http://schemas.microsoft.com/office/drawing/2014/main" id="{1846A8AE-1908-E348-86C7-1BE835C0AA7E}"/>
              </a:ext>
            </a:extLst>
          </p:cNvPr>
          <p:cNvPicPr>
            <a:picLocks noChangeAspect="1"/>
          </p:cNvPicPr>
          <p:nvPr/>
        </p:nvPicPr>
        <p:blipFill>
          <a:blip r:embed="rId3"/>
          <a:stretch>
            <a:fillRect/>
          </a:stretch>
        </p:blipFill>
        <p:spPr>
          <a:xfrm>
            <a:off x="2594867" y="3915063"/>
            <a:ext cx="2295732" cy="1103999"/>
          </a:xfrm>
          <a:prstGeom prst="rect">
            <a:avLst/>
          </a:prstGeom>
        </p:spPr>
      </p:pic>
      <p:pic>
        <p:nvPicPr>
          <p:cNvPr id="5" name="Immagine 4">
            <a:extLst>
              <a:ext uri="{FF2B5EF4-FFF2-40B4-BE49-F238E27FC236}">
                <a16:creationId xmlns:a16="http://schemas.microsoft.com/office/drawing/2014/main" id="{0C0DEC0C-52D5-2947-A527-2071DED6900D}"/>
              </a:ext>
            </a:extLst>
          </p:cNvPr>
          <p:cNvPicPr>
            <a:picLocks noChangeAspect="1"/>
          </p:cNvPicPr>
          <p:nvPr/>
        </p:nvPicPr>
        <p:blipFill>
          <a:blip r:embed="rId4"/>
          <a:stretch>
            <a:fillRect/>
          </a:stretch>
        </p:blipFill>
        <p:spPr>
          <a:xfrm>
            <a:off x="4848336" y="-79381"/>
            <a:ext cx="2516268" cy="1556246"/>
          </a:xfrm>
          <a:prstGeom prst="rect">
            <a:avLst/>
          </a:prstGeom>
        </p:spPr>
      </p:pic>
      <p:pic>
        <p:nvPicPr>
          <p:cNvPr id="6" name="Immagine 5">
            <a:extLst>
              <a:ext uri="{FF2B5EF4-FFF2-40B4-BE49-F238E27FC236}">
                <a16:creationId xmlns:a16="http://schemas.microsoft.com/office/drawing/2014/main" id="{D87086E3-9FA5-E545-AB08-6F9CCF117074}"/>
              </a:ext>
            </a:extLst>
          </p:cNvPr>
          <p:cNvPicPr>
            <a:picLocks noChangeAspect="1"/>
          </p:cNvPicPr>
          <p:nvPr/>
        </p:nvPicPr>
        <p:blipFill>
          <a:blip r:embed="rId5"/>
          <a:stretch>
            <a:fillRect/>
          </a:stretch>
        </p:blipFill>
        <p:spPr>
          <a:xfrm>
            <a:off x="12906" y="3898589"/>
            <a:ext cx="2625616" cy="1208248"/>
          </a:xfrm>
          <a:prstGeom prst="rect">
            <a:avLst/>
          </a:prstGeom>
        </p:spPr>
      </p:pic>
      <p:sp>
        <p:nvSpPr>
          <p:cNvPr id="14" name="Freccia destra rientrata 13">
            <a:extLst>
              <a:ext uri="{FF2B5EF4-FFF2-40B4-BE49-F238E27FC236}">
                <a16:creationId xmlns:a16="http://schemas.microsoft.com/office/drawing/2014/main" id="{FE64C35C-E83C-0B46-8113-6E43B35A0DB9}"/>
              </a:ext>
            </a:extLst>
          </p:cNvPr>
          <p:cNvSpPr/>
          <p:nvPr/>
        </p:nvSpPr>
        <p:spPr>
          <a:xfrm rot="5400000">
            <a:off x="993227" y="2278030"/>
            <a:ext cx="1202267" cy="541867"/>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52CADAEF-4FE3-864D-A01D-26B0CB9D5FF6}"/>
              </a:ext>
            </a:extLst>
          </p:cNvPr>
          <p:cNvSpPr txBox="1"/>
          <p:nvPr/>
        </p:nvSpPr>
        <p:spPr>
          <a:xfrm>
            <a:off x="807215" y="3249616"/>
            <a:ext cx="3654425" cy="461665"/>
          </a:xfrm>
          <a:prstGeom prst="rect">
            <a:avLst/>
          </a:prstGeom>
          <a:noFill/>
        </p:spPr>
        <p:txBody>
          <a:bodyPr wrap="square" rtlCol="0">
            <a:spAutoFit/>
          </a:bodyPr>
          <a:lstStyle/>
          <a:p>
            <a:r>
              <a:rPr lang="it-IT" sz="2400" dirty="0"/>
              <a:t>POSITIVITÀ</a:t>
            </a:r>
          </a:p>
        </p:txBody>
      </p:sp>
      <p:pic>
        <p:nvPicPr>
          <p:cNvPr id="11" name="Immagine 10">
            <a:extLst>
              <a:ext uri="{FF2B5EF4-FFF2-40B4-BE49-F238E27FC236}">
                <a16:creationId xmlns:a16="http://schemas.microsoft.com/office/drawing/2014/main" id="{197862F4-EF8A-474E-BA53-62811E5D1ECF}"/>
              </a:ext>
            </a:extLst>
          </p:cNvPr>
          <p:cNvPicPr>
            <a:picLocks noChangeAspect="1"/>
          </p:cNvPicPr>
          <p:nvPr/>
        </p:nvPicPr>
        <p:blipFill>
          <a:blip r:embed="rId6"/>
          <a:stretch>
            <a:fillRect/>
          </a:stretch>
        </p:blipFill>
        <p:spPr>
          <a:xfrm>
            <a:off x="7409885" y="3915063"/>
            <a:ext cx="1747021" cy="1144600"/>
          </a:xfrm>
          <a:prstGeom prst="rect">
            <a:avLst/>
          </a:prstGeom>
        </p:spPr>
      </p:pic>
    </p:spTree>
    <p:extLst>
      <p:ext uri="{BB962C8B-B14F-4D97-AF65-F5344CB8AC3E}">
        <p14:creationId xmlns:p14="http://schemas.microsoft.com/office/powerpoint/2010/main" val="1904371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19143" y="-52806"/>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4" name="Google Shape;254;p33">
            <a:extLst>
              <a:ext uri="{FF2B5EF4-FFF2-40B4-BE49-F238E27FC236}">
                <a16:creationId xmlns:a16="http://schemas.microsoft.com/office/drawing/2014/main" id="{0C714B78-AA69-254C-99BC-554F71CD2BBE}"/>
              </a:ext>
            </a:extLst>
          </p:cNvPr>
          <p:cNvSpPr txBox="1">
            <a:spLocks noGrp="1"/>
          </p:cNvSpPr>
          <p:nvPr>
            <p:ph type="title"/>
          </p:nvPr>
        </p:nvSpPr>
        <p:spPr>
          <a:xfrm>
            <a:off x="3086506" y="1341000"/>
            <a:ext cx="4741606" cy="817553"/>
          </a:xfrm>
          <a:prstGeom prst="rect">
            <a:avLst/>
          </a:prstGeom>
          <a:solidFill>
            <a:schemeClr val="bg1"/>
          </a:solidFill>
        </p:spPr>
        <p:txBody>
          <a:bodyPr spcFirstLastPara="1" wrap="square" lIns="90000" tIns="91425" rIns="91425" bIns="91425" anchor="b" anchorCtr="0">
            <a:noAutofit/>
          </a:bodyPr>
          <a:lstStyle/>
          <a:p>
            <a:pPr marL="0" lvl="0" indent="0" algn="ctr" rtl="0">
              <a:spcBef>
                <a:spcPts val="0"/>
              </a:spcBef>
              <a:spcAft>
                <a:spcPts val="0"/>
              </a:spcAft>
              <a:buNone/>
            </a:pPr>
            <a:r>
              <a:rPr lang="es" dirty="0">
                <a:latin typeface="Calibri" panose="020F0502020204030204" pitchFamily="34" charset="0"/>
                <a:ea typeface="Montserrat Light"/>
                <a:cs typeface="Calibri" panose="020F0502020204030204" pitchFamily="34" charset="0"/>
                <a:sym typeface="Montserrat Light"/>
              </a:rPr>
              <a:t>Il nostro protocollo di lettura prevede:</a:t>
            </a:r>
            <a:endParaRPr sz="3600" dirty="0">
              <a:solidFill>
                <a:schemeClr val="lt1"/>
              </a:solidFill>
              <a:latin typeface="Calibri" panose="020F0502020204030204" pitchFamily="34" charset="0"/>
              <a:ea typeface="Montserrat Light"/>
              <a:cs typeface="Calibri" panose="020F0502020204030204" pitchFamily="34" charset="0"/>
              <a:sym typeface="Montserrat Light"/>
            </a:endParaRPr>
          </a:p>
        </p:txBody>
      </p:sp>
      <p:sp>
        <p:nvSpPr>
          <p:cNvPr id="25" name="Google Shape;254;p33">
            <a:extLst>
              <a:ext uri="{FF2B5EF4-FFF2-40B4-BE49-F238E27FC236}">
                <a16:creationId xmlns:a16="http://schemas.microsoft.com/office/drawing/2014/main" id="{C001BE8C-C6C5-104A-B845-21C8FAB16B37}"/>
              </a:ext>
            </a:extLst>
          </p:cNvPr>
          <p:cNvSpPr txBox="1">
            <a:spLocks/>
          </p:cNvSpPr>
          <p:nvPr/>
        </p:nvSpPr>
        <p:spPr>
          <a:xfrm>
            <a:off x="2822855" y="2177137"/>
            <a:ext cx="5268908" cy="652200"/>
          </a:xfrm>
          <a:prstGeom prst="rect">
            <a:avLst/>
          </a:prstGeom>
          <a:solidFill>
            <a:schemeClr val="bg1"/>
          </a:solidFill>
          <a:ln>
            <a:noFill/>
          </a:ln>
        </p:spPr>
        <p:txBody>
          <a:bodyPr spcFirstLastPara="1" wrap="square" lIns="90000"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Montserrat"/>
              <a:buNone/>
              <a:defRPr sz="36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3600"/>
              <a:buFont typeface="Montserrat"/>
              <a:buNone/>
              <a:defRPr sz="3600" b="1" i="0" u="none" strike="noStrike" cap="none">
                <a:solidFill>
                  <a:schemeClr val="lt1"/>
                </a:solidFill>
                <a:latin typeface="Montserrat"/>
                <a:ea typeface="Montserrat"/>
                <a:cs typeface="Montserrat"/>
                <a:sym typeface="Montserrat"/>
              </a:defRPr>
            </a:lvl9pPr>
          </a:lstStyle>
          <a:p>
            <a:r>
              <a:rPr lang="it-IT" sz="1600" dirty="0">
                <a:solidFill>
                  <a:schemeClr val="tx1"/>
                </a:solidFill>
                <a:latin typeface="Calibri" panose="020F0502020204030204" pitchFamily="34" charset="0"/>
                <a:ea typeface="Montserrat Light"/>
                <a:cs typeface="Calibri" panose="020F0502020204030204" pitchFamily="34" charset="0"/>
                <a:sym typeface="Montserrat Light"/>
              </a:rPr>
              <a:t>Training di lettura quotidiana ad alta voce, a cura degli educatori e insegnanti formati per l’arco di tempo previsto </a:t>
            </a:r>
          </a:p>
        </p:txBody>
      </p:sp>
      <p:pic>
        <p:nvPicPr>
          <p:cNvPr id="26" name="Immagine 25">
            <a:extLst>
              <a:ext uri="{FF2B5EF4-FFF2-40B4-BE49-F238E27FC236}">
                <a16:creationId xmlns:a16="http://schemas.microsoft.com/office/drawing/2014/main" id="{CD600110-D824-8840-AC3C-3EA3D4DB9883}"/>
              </a:ext>
            </a:extLst>
          </p:cNvPr>
          <p:cNvPicPr>
            <a:picLocks noChangeAspect="1"/>
          </p:cNvPicPr>
          <p:nvPr/>
        </p:nvPicPr>
        <p:blipFill>
          <a:blip r:embed="rId3"/>
          <a:stretch>
            <a:fillRect/>
          </a:stretch>
        </p:blipFill>
        <p:spPr>
          <a:xfrm>
            <a:off x="155575" y="1400523"/>
            <a:ext cx="1083812" cy="2857628"/>
          </a:xfrm>
          <a:prstGeom prst="rect">
            <a:avLst/>
          </a:prstGeom>
        </p:spPr>
      </p:pic>
      <p:sp>
        <p:nvSpPr>
          <p:cNvPr id="27" name="Google Shape;253;p33">
            <a:extLst>
              <a:ext uri="{FF2B5EF4-FFF2-40B4-BE49-F238E27FC236}">
                <a16:creationId xmlns:a16="http://schemas.microsoft.com/office/drawing/2014/main" id="{9C1AE2A6-4E68-A84C-8117-A57D0F16F028}"/>
              </a:ext>
            </a:extLst>
          </p:cNvPr>
          <p:cNvSpPr txBox="1">
            <a:spLocks/>
          </p:cNvSpPr>
          <p:nvPr/>
        </p:nvSpPr>
        <p:spPr bwMode="auto">
          <a:xfrm>
            <a:off x="1375819" y="2986528"/>
            <a:ext cx="2822034" cy="4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91425" rIns="91425" bIns="91425" numCol="1" anchor="b"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0"/>
              </a:spcAft>
              <a:buFont typeface="Arial" charset="0"/>
              <a:buNone/>
            </a:pPr>
            <a:r>
              <a:rPr lang="it-IT" sz="2400" b="1" dirty="0">
                <a:latin typeface="Calibri" panose="020F0502020204030204" pitchFamily="34" charset="0"/>
                <a:ea typeface="Montserrat"/>
                <a:cs typeface="Calibri" panose="020F0502020204030204" pitchFamily="34" charset="0"/>
                <a:sym typeface="Montserrat"/>
              </a:rPr>
              <a:t>Tempo di lettura</a:t>
            </a:r>
            <a:endParaRPr lang="it-IT" sz="2400" b="1" dirty="0">
              <a:solidFill>
                <a:schemeClr val="lt1"/>
              </a:solidFill>
              <a:latin typeface="Calibri" panose="020F0502020204030204" pitchFamily="34" charset="0"/>
              <a:ea typeface="Montserrat"/>
              <a:cs typeface="Calibri" panose="020F0502020204030204" pitchFamily="34" charset="0"/>
              <a:sym typeface="Montserrat"/>
            </a:endParaRPr>
          </a:p>
        </p:txBody>
      </p:sp>
      <p:sp>
        <p:nvSpPr>
          <p:cNvPr id="28" name="Google Shape;255;p33">
            <a:extLst>
              <a:ext uri="{FF2B5EF4-FFF2-40B4-BE49-F238E27FC236}">
                <a16:creationId xmlns:a16="http://schemas.microsoft.com/office/drawing/2014/main" id="{49264DBE-91CF-4E4B-9462-85D762707B9B}"/>
              </a:ext>
            </a:extLst>
          </p:cNvPr>
          <p:cNvSpPr txBox="1">
            <a:spLocks/>
          </p:cNvSpPr>
          <p:nvPr/>
        </p:nvSpPr>
        <p:spPr>
          <a:xfrm>
            <a:off x="6040291" y="2952944"/>
            <a:ext cx="3132424" cy="453300"/>
          </a:xfrm>
          <a:prstGeom prst="rect">
            <a:avLst/>
          </a:prstGeom>
        </p:spPr>
        <p:txBody>
          <a:bodyPr spcFirstLastPara="1" wrap="square" lIns="91425" tIns="91425" rIns="91425" bIns="91425" anchor="b"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0"/>
              </a:spcAft>
              <a:buFont typeface="Arial" charset="0"/>
              <a:buNone/>
            </a:pPr>
            <a:r>
              <a:rPr lang="it-IT" sz="2400" b="1" dirty="0">
                <a:latin typeface="Calibri" panose="020F0502020204030204" pitchFamily="34" charset="0"/>
                <a:cs typeface="Calibri" panose="020F0502020204030204" pitchFamily="34" charset="0"/>
              </a:rPr>
              <a:t>Lunghezza delle storie</a:t>
            </a:r>
            <a:endParaRPr lang="it-IT" sz="2400" b="1" dirty="0">
              <a:solidFill>
                <a:schemeClr val="lt1"/>
              </a:solidFill>
              <a:latin typeface="Calibri" panose="020F0502020204030204" pitchFamily="34" charset="0"/>
              <a:ea typeface="Montserrat"/>
              <a:cs typeface="Calibri" panose="020F0502020204030204" pitchFamily="34" charset="0"/>
              <a:sym typeface="Montserrat"/>
            </a:endParaRPr>
          </a:p>
        </p:txBody>
      </p:sp>
      <p:sp>
        <p:nvSpPr>
          <p:cNvPr id="29" name="Google Shape;256;p33">
            <a:extLst>
              <a:ext uri="{FF2B5EF4-FFF2-40B4-BE49-F238E27FC236}">
                <a16:creationId xmlns:a16="http://schemas.microsoft.com/office/drawing/2014/main" id="{DA9D619A-0C8A-C343-83A7-8A3E4D960B97}"/>
              </a:ext>
            </a:extLst>
          </p:cNvPr>
          <p:cNvSpPr txBox="1">
            <a:spLocks/>
          </p:cNvSpPr>
          <p:nvPr/>
        </p:nvSpPr>
        <p:spPr>
          <a:xfrm>
            <a:off x="3901635" y="3011860"/>
            <a:ext cx="2589600" cy="453300"/>
          </a:xfrm>
          <a:prstGeom prst="rect">
            <a:avLst/>
          </a:prstGeom>
        </p:spPr>
        <p:txBody>
          <a:bodyPr spcFirstLastPara="1" wrap="square" lIns="91425" tIns="91425" rIns="91425" bIns="91425" anchor="b"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0"/>
              </a:spcAft>
              <a:buFont typeface="Arial" charset="0"/>
              <a:buNone/>
            </a:pPr>
            <a:r>
              <a:rPr lang="it-IT" sz="2400" b="1" dirty="0">
                <a:latin typeface="Calibri" panose="020F0502020204030204" pitchFamily="34" charset="0"/>
                <a:cs typeface="Calibri" panose="020F0502020204030204" pitchFamily="34" charset="0"/>
              </a:rPr>
              <a:t>Contenuti</a:t>
            </a:r>
          </a:p>
        </p:txBody>
      </p:sp>
      <p:sp>
        <p:nvSpPr>
          <p:cNvPr id="30" name="Google Shape;257;p33">
            <a:extLst>
              <a:ext uri="{FF2B5EF4-FFF2-40B4-BE49-F238E27FC236}">
                <a16:creationId xmlns:a16="http://schemas.microsoft.com/office/drawing/2014/main" id="{7916EBCA-7889-9F40-947E-AD8969FF81E8}"/>
              </a:ext>
            </a:extLst>
          </p:cNvPr>
          <p:cNvSpPr txBox="1">
            <a:spLocks/>
          </p:cNvSpPr>
          <p:nvPr/>
        </p:nvSpPr>
        <p:spPr>
          <a:xfrm>
            <a:off x="1258530" y="3419091"/>
            <a:ext cx="2273100" cy="1712700"/>
          </a:xfrm>
          <a:prstGeom prst="rect">
            <a:avLst/>
          </a:prstGeom>
        </p:spPr>
        <p:txBody>
          <a:bodyPr spcFirstLastPara="1" wrap="square" lIns="91425" tIns="91425" rIns="91425" bIns="91425" anchor="t"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10000"/>
              </a:lnSpc>
              <a:buClr>
                <a:schemeClr val="accent6">
                  <a:lumMod val="75000"/>
                </a:schemeClr>
              </a:buClr>
            </a:pPr>
            <a:r>
              <a:rPr lang="it-IT" sz="1100" dirty="0">
                <a:solidFill>
                  <a:srgbClr val="000000"/>
                </a:solidFill>
                <a:latin typeface="Avenir Light"/>
                <a:cs typeface="Avenir Light"/>
              </a:rPr>
              <a:t>Dalla capacità di attenzione dei bambini fino ad un’ora al giorno</a:t>
            </a:r>
          </a:p>
        </p:txBody>
      </p:sp>
      <p:sp>
        <p:nvSpPr>
          <p:cNvPr id="31" name="Google Shape;258;p33">
            <a:extLst>
              <a:ext uri="{FF2B5EF4-FFF2-40B4-BE49-F238E27FC236}">
                <a16:creationId xmlns:a16="http://schemas.microsoft.com/office/drawing/2014/main" id="{0B403BFB-455D-0645-A238-BCB0BC745FEE}"/>
              </a:ext>
            </a:extLst>
          </p:cNvPr>
          <p:cNvSpPr txBox="1">
            <a:spLocks/>
          </p:cNvSpPr>
          <p:nvPr/>
        </p:nvSpPr>
        <p:spPr>
          <a:xfrm>
            <a:off x="3757619" y="3337395"/>
            <a:ext cx="2273100" cy="1712700"/>
          </a:xfrm>
          <a:prstGeom prst="rect">
            <a:avLst/>
          </a:prstGeom>
        </p:spPr>
        <p:txBody>
          <a:bodyPr spcFirstLastPara="1" wrap="square" lIns="91425" tIns="91425" rIns="91425" bIns="91425" anchor="t"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10000"/>
              </a:lnSpc>
              <a:buClr>
                <a:schemeClr val="accent6">
                  <a:lumMod val="75000"/>
                </a:schemeClr>
              </a:buClr>
            </a:pPr>
            <a:r>
              <a:rPr lang="it-IT" sz="1100" dirty="0">
                <a:solidFill>
                  <a:srgbClr val="000000"/>
                </a:solidFill>
                <a:latin typeface="Avenir Light"/>
                <a:cs typeface="Avenir Light"/>
              </a:rPr>
              <a:t>Testi diversificati in base alle fasce d’età, negoziati con educatori/insegnanti e/o proposti direttamente da loro nell’ambito dell’attività educativa o didattica</a:t>
            </a:r>
          </a:p>
        </p:txBody>
      </p:sp>
      <p:sp>
        <p:nvSpPr>
          <p:cNvPr id="32" name="Google Shape;259;p33">
            <a:extLst>
              <a:ext uri="{FF2B5EF4-FFF2-40B4-BE49-F238E27FC236}">
                <a16:creationId xmlns:a16="http://schemas.microsoft.com/office/drawing/2014/main" id="{F7ADECC0-DBCC-8346-A352-C2869FEA5C53}"/>
              </a:ext>
            </a:extLst>
          </p:cNvPr>
          <p:cNvSpPr txBox="1">
            <a:spLocks/>
          </p:cNvSpPr>
          <p:nvPr/>
        </p:nvSpPr>
        <p:spPr>
          <a:xfrm>
            <a:off x="6174735" y="3334411"/>
            <a:ext cx="2786744" cy="1712700"/>
          </a:xfrm>
          <a:prstGeom prst="rect">
            <a:avLst/>
          </a:prstGeom>
        </p:spPr>
        <p:txBody>
          <a:bodyPr spcFirstLastPara="1" wrap="square" lIns="91425" tIns="91425" rIns="91425" bIns="91425" anchor="t" anchorCtr="0">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10000"/>
              </a:lnSpc>
              <a:buClr>
                <a:schemeClr val="accent6">
                  <a:lumMod val="75000"/>
                </a:schemeClr>
              </a:buClr>
            </a:pPr>
            <a:r>
              <a:rPr lang="it-IT" sz="1100" dirty="0">
                <a:solidFill>
                  <a:srgbClr val="000000"/>
                </a:solidFill>
                <a:latin typeface="Avenir Light"/>
                <a:cs typeface="Avenir Light"/>
              </a:rPr>
              <a:t>Da storie brevi a testi più lunghi. In particolare, per quanto riguarda i nidi, si comincerà da testi senza parole per giungere, gradualmente, ai «</a:t>
            </a:r>
            <a:r>
              <a:rPr lang="it-IT" sz="1100" dirty="0" err="1">
                <a:solidFill>
                  <a:srgbClr val="000000"/>
                </a:solidFill>
                <a:latin typeface="Avenir Light"/>
                <a:cs typeface="Avenir Light"/>
              </a:rPr>
              <a:t>quadrotti</a:t>
            </a:r>
            <a:r>
              <a:rPr lang="it-IT" sz="1100" dirty="0">
                <a:solidFill>
                  <a:srgbClr val="000000"/>
                </a:solidFill>
                <a:latin typeface="Avenir Light"/>
                <a:cs typeface="Avenir Light"/>
              </a:rPr>
              <a:t>» (con l’utilizzo di testi classici come «Pimpa», «Giulio coniglio») e poi agli albi illustrati</a:t>
            </a:r>
          </a:p>
        </p:txBody>
      </p:sp>
    </p:spTree>
    <p:extLst>
      <p:ext uri="{BB962C8B-B14F-4D97-AF65-F5344CB8AC3E}">
        <p14:creationId xmlns:p14="http://schemas.microsoft.com/office/powerpoint/2010/main" val="1110155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793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73;p35">
            <a:extLst>
              <a:ext uri="{FF2B5EF4-FFF2-40B4-BE49-F238E27FC236}">
                <a16:creationId xmlns:a16="http://schemas.microsoft.com/office/drawing/2014/main" id="{28DD779E-35E9-634B-A464-F4E2600199E4}"/>
              </a:ext>
            </a:extLst>
          </p:cNvPr>
          <p:cNvSpPr/>
          <p:nvPr/>
        </p:nvSpPr>
        <p:spPr>
          <a:xfrm>
            <a:off x="1178430" y="756384"/>
            <a:ext cx="2159704" cy="2064733"/>
          </a:xfrm>
          <a:prstGeom prst="ellipse">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5" name="Google Shape;273;p35">
            <a:extLst>
              <a:ext uri="{FF2B5EF4-FFF2-40B4-BE49-F238E27FC236}">
                <a16:creationId xmlns:a16="http://schemas.microsoft.com/office/drawing/2014/main" id="{1D333CC9-89EA-734C-93C6-C84F3D8DAB2A}"/>
              </a:ext>
            </a:extLst>
          </p:cNvPr>
          <p:cNvSpPr/>
          <p:nvPr/>
        </p:nvSpPr>
        <p:spPr>
          <a:xfrm>
            <a:off x="6676268" y="341337"/>
            <a:ext cx="2159704" cy="2064733"/>
          </a:xfrm>
          <a:prstGeom prst="ellipse">
            <a:avLst/>
          </a:prstGeom>
          <a:solidFill>
            <a:srgbClr val="6FF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73;p35">
            <a:extLst>
              <a:ext uri="{FF2B5EF4-FFF2-40B4-BE49-F238E27FC236}">
                <a16:creationId xmlns:a16="http://schemas.microsoft.com/office/drawing/2014/main" id="{D557CB00-B76A-6248-857B-8038AB7CB10B}"/>
              </a:ext>
            </a:extLst>
          </p:cNvPr>
          <p:cNvSpPr/>
          <p:nvPr/>
        </p:nvSpPr>
        <p:spPr>
          <a:xfrm>
            <a:off x="3618945" y="1462498"/>
            <a:ext cx="2622121" cy="2360684"/>
          </a:xfrm>
          <a:prstGeom prst="ellipse">
            <a:avLst/>
          </a:prstGeom>
          <a:solidFill>
            <a:srgbClr val="C00000"/>
          </a:solidFill>
          <a:ln>
            <a:solidFill>
              <a:schemeClr val="bg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it-IT" sz="2800" dirty="0">
                <a:solidFill>
                  <a:schemeClr val="bg1"/>
                </a:solidFill>
              </a:rPr>
              <a:t>GRAZIE</a:t>
            </a:r>
            <a:r>
              <a:rPr lang="it-IT" sz="2800" dirty="0">
                <a:solidFill>
                  <a:schemeClr val="accent3">
                    <a:lumMod val="75000"/>
                  </a:schemeClr>
                </a:solidFill>
              </a:rPr>
              <a:t> </a:t>
            </a:r>
            <a:endParaRPr sz="2800" dirty="0">
              <a:solidFill>
                <a:schemeClr val="accent3">
                  <a:lumMod val="75000"/>
                </a:schemeClr>
              </a:solidFill>
            </a:endParaRPr>
          </a:p>
        </p:txBody>
      </p:sp>
      <p:sp>
        <p:nvSpPr>
          <p:cNvPr id="17" name="Google Shape;273;p35">
            <a:extLst>
              <a:ext uri="{FF2B5EF4-FFF2-40B4-BE49-F238E27FC236}">
                <a16:creationId xmlns:a16="http://schemas.microsoft.com/office/drawing/2014/main" id="{065D30E6-A5D7-8847-9CCF-48625DB9C130}"/>
              </a:ext>
            </a:extLst>
          </p:cNvPr>
          <p:cNvSpPr/>
          <p:nvPr/>
        </p:nvSpPr>
        <p:spPr>
          <a:xfrm>
            <a:off x="6723136" y="3016890"/>
            <a:ext cx="809156" cy="681709"/>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8" name="Google Shape;273;p35">
            <a:extLst>
              <a:ext uri="{FF2B5EF4-FFF2-40B4-BE49-F238E27FC236}">
                <a16:creationId xmlns:a16="http://schemas.microsoft.com/office/drawing/2014/main" id="{108BEF9A-B87D-2042-B65C-47EAF6D7A214}"/>
              </a:ext>
            </a:extLst>
          </p:cNvPr>
          <p:cNvSpPr/>
          <p:nvPr/>
        </p:nvSpPr>
        <p:spPr>
          <a:xfrm>
            <a:off x="487285" y="972123"/>
            <a:ext cx="679972" cy="576397"/>
          </a:xfrm>
          <a:prstGeom prst="ellipse">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9" name="Google Shape;273;p35">
            <a:extLst>
              <a:ext uri="{FF2B5EF4-FFF2-40B4-BE49-F238E27FC236}">
                <a16:creationId xmlns:a16="http://schemas.microsoft.com/office/drawing/2014/main" id="{2E66779A-E1D7-C94E-B0A6-C84DFA8715C3}"/>
              </a:ext>
            </a:extLst>
          </p:cNvPr>
          <p:cNvSpPr/>
          <p:nvPr/>
        </p:nvSpPr>
        <p:spPr>
          <a:xfrm>
            <a:off x="4747256" y="620439"/>
            <a:ext cx="496688" cy="491520"/>
          </a:xfrm>
          <a:prstGeom prst="ellipse">
            <a:avLst/>
          </a:prstGeom>
          <a:solidFill>
            <a:srgbClr val="EC4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Tree>
    <p:extLst>
      <p:ext uri="{BB962C8B-B14F-4D97-AF65-F5344CB8AC3E}">
        <p14:creationId xmlns:p14="http://schemas.microsoft.com/office/powerpoint/2010/main" val="64791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3927"/>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36;p31">
            <a:extLst>
              <a:ext uri="{FF2B5EF4-FFF2-40B4-BE49-F238E27FC236}">
                <a16:creationId xmlns:a16="http://schemas.microsoft.com/office/drawing/2014/main" id="{F1863F5C-839F-2744-9F30-A0587D0D658F}"/>
              </a:ext>
            </a:extLst>
          </p:cNvPr>
          <p:cNvSpPr txBox="1">
            <a:spLocks noGrp="1"/>
          </p:cNvSpPr>
          <p:nvPr>
            <p:ph type="title"/>
          </p:nvPr>
        </p:nvSpPr>
        <p:spPr>
          <a:xfrm>
            <a:off x="4282550" y="2571750"/>
            <a:ext cx="4320600" cy="48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s" sz="3600" dirty="0">
                <a:solidFill>
                  <a:srgbClr val="434343"/>
                </a:solidFill>
                <a:latin typeface="Calibri" panose="020F0502020204030204" pitchFamily="34" charset="0"/>
                <a:ea typeface="Montserrat"/>
                <a:cs typeface="Calibri" panose="020F0502020204030204" pitchFamily="34" charset="0"/>
                <a:sym typeface="Montserrat"/>
              </a:rPr>
              <a:t>Lettura ad alta voce</a:t>
            </a:r>
            <a:br>
              <a:rPr lang="es" sz="3600" dirty="0">
                <a:solidFill>
                  <a:srgbClr val="434343"/>
                </a:solidFill>
                <a:latin typeface="Calibri" panose="020F0502020204030204" pitchFamily="34" charset="0"/>
                <a:ea typeface="Montserrat"/>
                <a:cs typeface="Calibri" panose="020F0502020204030204" pitchFamily="34" charset="0"/>
                <a:sym typeface="Montserrat"/>
              </a:rPr>
            </a:br>
            <a:r>
              <a:rPr lang="es" sz="1600" dirty="0">
                <a:solidFill>
                  <a:srgbClr val="434343"/>
                </a:solidFill>
                <a:latin typeface="Calibri" panose="020F0502020204030204" pitchFamily="34" charset="0"/>
                <a:ea typeface="Montserrat"/>
                <a:cs typeface="Calibri" panose="020F0502020204030204" pitchFamily="34" charset="0"/>
                <a:sym typeface="Montserrat"/>
              </a:rPr>
              <a:t>da parte degli educatori/insegnanti</a:t>
            </a:r>
            <a:endParaRPr sz="3600" b="1" dirty="0">
              <a:solidFill>
                <a:srgbClr val="434343"/>
              </a:solidFill>
              <a:latin typeface="Calibri" panose="020F0502020204030204" pitchFamily="34" charset="0"/>
              <a:ea typeface="Montserrat"/>
              <a:cs typeface="Calibri" panose="020F0502020204030204" pitchFamily="34" charset="0"/>
              <a:sym typeface="Montserrat"/>
            </a:endParaRPr>
          </a:p>
        </p:txBody>
      </p:sp>
      <p:sp>
        <p:nvSpPr>
          <p:cNvPr id="15" name="Google Shape;237;p31">
            <a:extLst>
              <a:ext uri="{FF2B5EF4-FFF2-40B4-BE49-F238E27FC236}">
                <a16:creationId xmlns:a16="http://schemas.microsoft.com/office/drawing/2014/main" id="{2D4A44F3-5C49-8947-9860-9DDCB828B6EB}"/>
              </a:ext>
            </a:extLst>
          </p:cNvPr>
          <p:cNvSpPr txBox="1">
            <a:spLocks/>
          </p:cNvSpPr>
          <p:nvPr/>
        </p:nvSpPr>
        <p:spPr bwMode="auto">
          <a:xfrm>
            <a:off x="3288070" y="3461726"/>
            <a:ext cx="2163668" cy="34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91425" rIns="91425" bIns="91425"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charset="0"/>
              <a:buNone/>
            </a:pPr>
            <a:r>
              <a:rPr lang="es" sz="1400" dirty="0">
                <a:latin typeface="Calibri" panose="020F0502020204030204" pitchFamily="34" charset="0"/>
                <a:cs typeface="Calibri" panose="020F0502020204030204" pitchFamily="34" charset="0"/>
              </a:rPr>
              <a:t>Nei nidi di tutte le 35 zone</a:t>
            </a:r>
          </a:p>
        </p:txBody>
      </p:sp>
      <p:sp>
        <p:nvSpPr>
          <p:cNvPr id="18" name="Freccia bidirezionale orizzontale 17">
            <a:extLst>
              <a:ext uri="{FF2B5EF4-FFF2-40B4-BE49-F238E27FC236}">
                <a16:creationId xmlns:a16="http://schemas.microsoft.com/office/drawing/2014/main" id="{3D6EEEB3-3DEC-8B4F-B99A-5E5E7C4205F5}"/>
              </a:ext>
            </a:extLst>
          </p:cNvPr>
          <p:cNvSpPr/>
          <p:nvPr/>
        </p:nvSpPr>
        <p:spPr>
          <a:xfrm>
            <a:off x="5466588" y="3440481"/>
            <a:ext cx="1138990" cy="4834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Google Shape;273;p35">
            <a:extLst>
              <a:ext uri="{FF2B5EF4-FFF2-40B4-BE49-F238E27FC236}">
                <a16:creationId xmlns:a16="http://schemas.microsoft.com/office/drawing/2014/main" id="{6D7C9510-3DC8-0D42-8F43-27B77871F52F}"/>
              </a:ext>
            </a:extLst>
          </p:cNvPr>
          <p:cNvSpPr/>
          <p:nvPr/>
        </p:nvSpPr>
        <p:spPr>
          <a:xfrm>
            <a:off x="1113516" y="1644593"/>
            <a:ext cx="2159704" cy="2064733"/>
          </a:xfrm>
          <a:prstGeom prst="ellipse">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36;p31">
            <a:extLst>
              <a:ext uri="{FF2B5EF4-FFF2-40B4-BE49-F238E27FC236}">
                <a16:creationId xmlns:a16="http://schemas.microsoft.com/office/drawing/2014/main" id="{A339B82A-88F8-9445-B0D0-3282C7D5D246}"/>
              </a:ext>
            </a:extLst>
          </p:cNvPr>
          <p:cNvSpPr txBox="1">
            <a:spLocks/>
          </p:cNvSpPr>
          <p:nvPr/>
        </p:nvSpPr>
        <p:spPr>
          <a:xfrm>
            <a:off x="870016" y="2468465"/>
            <a:ext cx="2727158" cy="482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2pPr>
            <a:lvl3pPr marR="0" lvl="2"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3pPr>
            <a:lvl4pPr marR="0" lvl="3"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4pPr>
            <a:lvl5pPr marR="0" lvl="4"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5pPr>
            <a:lvl6pPr marR="0" lvl="5"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6pPr>
            <a:lvl7pPr marR="0" lvl="6"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7pPr>
            <a:lvl8pPr marR="0" lvl="7"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8pPr>
            <a:lvl9pPr marR="0" lvl="8"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9pPr>
          </a:lstStyle>
          <a:p>
            <a:pPr>
              <a:buClr>
                <a:srgbClr val="000000"/>
              </a:buClr>
              <a:buSzPts val="1100"/>
              <a:buFont typeface="Arial"/>
              <a:buNone/>
            </a:pPr>
            <a:r>
              <a:rPr lang="it-IT" dirty="0">
                <a:latin typeface="Calibri" panose="020F0502020204030204" pitchFamily="34" charset="0"/>
                <a:cs typeface="Calibri" panose="020F0502020204030204" pitchFamily="34" charset="0"/>
              </a:rPr>
              <a:t>1°Anno</a:t>
            </a:r>
          </a:p>
        </p:txBody>
      </p:sp>
      <p:pic>
        <p:nvPicPr>
          <p:cNvPr id="3" name="Immagine 2">
            <a:extLst>
              <a:ext uri="{FF2B5EF4-FFF2-40B4-BE49-F238E27FC236}">
                <a16:creationId xmlns:a16="http://schemas.microsoft.com/office/drawing/2014/main" id="{D661BF7D-94A6-234B-8F4A-C17C86307AAA}"/>
              </a:ext>
            </a:extLst>
          </p:cNvPr>
          <p:cNvPicPr>
            <a:picLocks noChangeAspect="1"/>
          </p:cNvPicPr>
          <p:nvPr/>
        </p:nvPicPr>
        <p:blipFill>
          <a:blip r:embed="rId3"/>
          <a:stretch>
            <a:fillRect/>
          </a:stretch>
        </p:blipFill>
        <p:spPr>
          <a:xfrm>
            <a:off x="4980691" y="496284"/>
            <a:ext cx="2598669" cy="1689135"/>
          </a:xfrm>
          <a:prstGeom prst="rect">
            <a:avLst/>
          </a:prstGeom>
          <a:ln>
            <a:solidFill>
              <a:schemeClr val="tx1"/>
            </a:solidFill>
          </a:ln>
        </p:spPr>
      </p:pic>
      <p:sp>
        <p:nvSpPr>
          <p:cNvPr id="21" name="Google Shape;237;p31">
            <a:extLst>
              <a:ext uri="{FF2B5EF4-FFF2-40B4-BE49-F238E27FC236}">
                <a16:creationId xmlns:a16="http://schemas.microsoft.com/office/drawing/2014/main" id="{AD1BCDA9-169D-E445-A554-0B1C51479FA3}"/>
              </a:ext>
            </a:extLst>
          </p:cNvPr>
          <p:cNvSpPr txBox="1">
            <a:spLocks/>
          </p:cNvSpPr>
          <p:nvPr/>
        </p:nvSpPr>
        <p:spPr bwMode="auto">
          <a:xfrm>
            <a:off x="6635278" y="3332448"/>
            <a:ext cx="2366482" cy="120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91425" rIns="91425" bIns="91425"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charset="0"/>
              <a:buNone/>
            </a:pPr>
            <a:r>
              <a:rPr lang="es" sz="1400" dirty="0">
                <a:latin typeface="Calibri" panose="020F0502020204030204" pitchFamily="34" charset="0"/>
                <a:cs typeface="Calibri" panose="020F0502020204030204" pitchFamily="34" charset="0"/>
              </a:rPr>
              <a:t>Empolese e Valdera:</a:t>
            </a:r>
          </a:p>
          <a:p>
            <a:pPr marL="0" indent="0" algn="ctr">
              <a:spcBef>
                <a:spcPts val="0"/>
              </a:spcBef>
              <a:spcAft>
                <a:spcPts val="0"/>
              </a:spcAft>
              <a:buFont typeface="Arial" charset="0"/>
              <a:buNone/>
            </a:pPr>
            <a:r>
              <a:rPr lang="es" sz="1400" dirty="0">
                <a:latin typeface="Calibri" panose="020F0502020204030204" pitchFamily="34" charset="0"/>
                <a:cs typeface="Calibri" panose="020F0502020204030204" pitchFamily="34" charset="0"/>
              </a:rPr>
              <a:t>fino al biennio della scuola secondaria di II grado in alcune scuole</a:t>
            </a:r>
          </a:p>
        </p:txBody>
      </p:sp>
    </p:spTree>
    <p:extLst>
      <p:ext uri="{BB962C8B-B14F-4D97-AF65-F5344CB8AC3E}">
        <p14:creationId xmlns:p14="http://schemas.microsoft.com/office/powerpoint/2010/main" val="349027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4" name="Google Shape;236;p31">
            <a:extLst>
              <a:ext uri="{FF2B5EF4-FFF2-40B4-BE49-F238E27FC236}">
                <a16:creationId xmlns:a16="http://schemas.microsoft.com/office/drawing/2014/main" id="{35B339E8-2F42-DA41-8655-C55277456CB9}"/>
              </a:ext>
            </a:extLst>
          </p:cNvPr>
          <p:cNvSpPr txBox="1">
            <a:spLocks noGrp="1"/>
          </p:cNvSpPr>
          <p:nvPr>
            <p:ph type="title"/>
          </p:nvPr>
        </p:nvSpPr>
        <p:spPr>
          <a:xfrm>
            <a:off x="4282550" y="2571750"/>
            <a:ext cx="4320600" cy="48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1100"/>
              <a:buFont typeface="Arial"/>
              <a:buNone/>
            </a:pPr>
            <a:r>
              <a:rPr lang="es" sz="3600" dirty="0">
                <a:solidFill>
                  <a:srgbClr val="434343"/>
                </a:solidFill>
                <a:latin typeface="Calibri" panose="020F0502020204030204" pitchFamily="34" charset="0"/>
                <a:ea typeface="Montserrat"/>
                <a:cs typeface="Calibri" panose="020F0502020204030204" pitchFamily="34" charset="0"/>
                <a:sym typeface="Montserrat"/>
              </a:rPr>
              <a:t>Sperimentazione</a:t>
            </a:r>
            <a:endParaRPr sz="3600" b="1" dirty="0">
              <a:solidFill>
                <a:srgbClr val="434343"/>
              </a:solidFill>
              <a:latin typeface="Calibri" panose="020F0502020204030204" pitchFamily="34" charset="0"/>
              <a:ea typeface="Montserrat"/>
              <a:cs typeface="Calibri" panose="020F0502020204030204" pitchFamily="34" charset="0"/>
              <a:sym typeface="Montserrat"/>
            </a:endParaRPr>
          </a:p>
        </p:txBody>
      </p:sp>
      <p:sp>
        <p:nvSpPr>
          <p:cNvPr id="15" name="Google Shape;237;p31">
            <a:extLst>
              <a:ext uri="{FF2B5EF4-FFF2-40B4-BE49-F238E27FC236}">
                <a16:creationId xmlns:a16="http://schemas.microsoft.com/office/drawing/2014/main" id="{B9CA8527-A96A-0D4E-A9BE-2FE3BA59424E}"/>
              </a:ext>
            </a:extLst>
          </p:cNvPr>
          <p:cNvSpPr txBox="1">
            <a:spLocks/>
          </p:cNvSpPr>
          <p:nvPr/>
        </p:nvSpPr>
        <p:spPr bwMode="auto">
          <a:xfrm>
            <a:off x="3068320" y="3430799"/>
            <a:ext cx="2927988" cy="81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91425" rIns="91425" bIns="91425"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Font typeface="Arial" charset="0"/>
              <a:buNone/>
            </a:pPr>
            <a:r>
              <a:rPr lang="it-IT" sz="1400" b="1" dirty="0">
                <a:latin typeface="Calibri" panose="020F0502020204030204" pitchFamily="34" charset="0"/>
                <a:cs typeface="Calibri" panose="020F0502020204030204" pitchFamily="34" charset="0"/>
              </a:rPr>
              <a:t>Nidi </a:t>
            </a:r>
          </a:p>
          <a:p>
            <a:pPr marL="0" indent="0" algn="ctr">
              <a:spcBef>
                <a:spcPts val="0"/>
              </a:spcBef>
              <a:spcAft>
                <a:spcPts val="0"/>
              </a:spcAft>
              <a:buFont typeface="Arial" charset="0"/>
              <a:buNone/>
            </a:pPr>
            <a:endParaRPr lang="it-IT" sz="1400" dirty="0">
              <a:latin typeface="Calibri" panose="020F0502020204030204" pitchFamily="34" charset="0"/>
              <a:cs typeface="Calibri" panose="020F0502020204030204" pitchFamily="34" charset="0"/>
            </a:endParaRPr>
          </a:p>
          <a:p>
            <a:pPr marL="0" indent="0" algn="ctr">
              <a:spcBef>
                <a:spcPts val="0"/>
              </a:spcBef>
              <a:spcAft>
                <a:spcPts val="0"/>
              </a:spcAft>
              <a:buFont typeface="Arial" charset="0"/>
              <a:buNone/>
            </a:pPr>
            <a:r>
              <a:rPr lang="it-IT" sz="1400" dirty="0">
                <a:latin typeface="Calibri" panose="020F0502020204030204" pitchFamily="34" charset="0"/>
                <a:cs typeface="Calibri" panose="020F0502020204030204" pitchFamily="34" charset="0"/>
              </a:rPr>
              <a:t>(Nidi campione in tutta la regione)</a:t>
            </a:r>
          </a:p>
        </p:txBody>
      </p:sp>
      <p:sp>
        <p:nvSpPr>
          <p:cNvPr id="17" name="Google Shape;237;p31">
            <a:extLst>
              <a:ext uri="{FF2B5EF4-FFF2-40B4-BE49-F238E27FC236}">
                <a16:creationId xmlns:a16="http://schemas.microsoft.com/office/drawing/2014/main" id="{73B4FCB2-3221-5B49-9CB4-1ABB2C153B02}"/>
              </a:ext>
            </a:extLst>
          </p:cNvPr>
          <p:cNvSpPr txBox="1">
            <a:spLocks/>
          </p:cNvSpPr>
          <p:nvPr/>
        </p:nvSpPr>
        <p:spPr>
          <a:xfrm>
            <a:off x="6765966" y="3430799"/>
            <a:ext cx="1837184" cy="6920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1pPr>
            <a:lvl2pPr marL="914400" marR="0" lvl="1"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2pPr>
            <a:lvl3pPr marL="1371600" marR="0" lvl="2"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3pPr>
            <a:lvl4pPr marL="1828800" marR="0" lvl="3"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4pPr>
            <a:lvl5pPr marL="2286000" marR="0" lvl="4"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5pPr>
            <a:lvl6pPr marL="2743200" marR="0" lvl="5"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6pPr>
            <a:lvl7pPr marL="3200400" marR="0" lvl="6"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7pPr>
            <a:lvl8pPr marL="3657600" marR="0" lvl="7"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8pPr>
            <a:lvl9pPr marL="4114800" marR="0" lvl="8" indent="-304800" algn="ctr" rtl="0">
              <a:lnSpc>
                <a:spcPct val="100000"/>
              </a:lnSpc>
              <a:spcBef>
                <a:spcPts val="0"/>
              </a:spcBef>
              <a:spcAft>
                <a:spcPts val="0"/>
              </a:spcAft>
              <a:buClr>
                <a:srgbClr val="434343"/>
              </a:buClr>
              <a:buSzPts val="1200"/>
              <a:buFont typeface="Montserrat Light"/>
              <a:buNone/>
              <a:defRPr sz="1200" b="0" i="0" u="none" strike="noStrike" cap="none">
                <a:solidFill>
                  <a:srgbClr val="434343"/>
                </a:solidFill>
                <a:latin typeface="Montserrat Light"/>
                <a:ea typeface="Montserrat Light"/>
                <a:cs typeface="Montserrat Light"/>
                <a:sym typeface="Montserrat Light"/>
              </a:defRPr>
            </a:lvl9pPr>
          </a:lstStyle>
          <a:p>
            <a:pPr marL="0" indent="0"/>
            <a:r>
              <a:rPr lang="it-IT" sz="1400" b="1" dirty="0">
                <a:latin typeface="Calibri" panose="020F0502020204030204" pitchFamily="34" charset="0"/>
                <a:cs typeface="Calibri" panose="020F0502020204030204" pitchFamily="34" charset="0"/>
              </a:rPr>
              <a:t>Tutti i gradi</a:t>
            </a:r>
          </a:p>
          <a:p>
            <a:pPr marL="0" indent="0"/>
            <a:endParaRPr lang="it-IT" sz="1400" dirty="0">
              <a:latin typeface="Calibri" panose="020F0502020204030204" pitchFamily="34" charset="0"/>
              <a:cs typeface="Calibri" panose="020F0502020204030204" pitchFamily="34" charset="0"/>
            </a:endParaRPr>
          </a:p>
          <a:p>
            <a:pPr marL="0" indent="0"/>
            <a:r>
              <a:rPr lang="it-IT" sz="1400" dirty="0">
                <a:latin typeface="Calibri" panose="020F0502020204030204" pitchFamily="34" charset="0"/>
                <a:cs typeface="Calibri" panose="020F0502020204030204" pitchFamily="34" charset="0"/>
              </a:rPr>
              <a:t> (Zona Empolese e </a:t>
            </a:r>
            <a:r>
              <a:rPr lang="it-IT" sz="1400" dirty="0" err="1">
                <a:latin typeface="Calibri" panose="020F0502020204030204" pitchFamily="34" charset="0"/>
                <a:cs typeface="Calibri" panose="020F0502020204030204" pitchFamily="34" charset="0"/>
              </a:rPr>
              <a:t>Valdera</a:t>
            </a:r>
            <a:r>
              <a:rPr lang="it-IT" sz="1400" dirty="0">
                <a:latin typeface="Calibri" panose="020F0502020204030204" pitchFamily="34" charset="0"/>
                <a:cs typeface="Calibri" panose="020F0502020204030204" pitchFamily="34" charset="0"/>
              </a:rPr>
              <a:t>)</a:t>
            </a:r>
          </a:p>
        </p:txBody>
      </p:sp>
      <p:pic>
        <p:nvPicPr>
          <p:cNvPr id="18" name="Immagine 17">
            <a:extLst>
              <a:ext uri="{FF2B5EF4-FFF2-40B4-BE49-F238E27FC236}">
                <a16:creationId xmlns:a16="http://schemas.microsoft.com/office/drawing/2014/main" id="{7E53A44E-0215-994E-9EF6-A77D0AED3472}"/>
              </a:ext>
            </a:extLst>
          </p:cNvPr>
          <p:cNvPicPr>
            <a:picLocks noChangeAspect="1"/>
          </p:cNvPicPr>
          <p:nvPr/>
        </p:nvPicPr>
        <p:blipFill>
          <a:blip r:embed="rId3"/>
          <a:stretch>
            <a:fillRect/>
          </a:stretch>
        </p:blipFill>
        <p:spPr>
          <a:xfrm>
            <a:off x="3581882" y="389191"/>
            <a:ext cx="4371036" cy="1805909"/>
          </a:xfrm>
          <a:prstGeom prst="rect">
            <a:avLst/>
          </a:prstGeom>
          <a:ln>
            <a:solidFill>
              <a:schemeClr val="tx1"/>
            </a:solidFill>
          </a:ln>
          <a:effectLst>
            <a:outerShdw blurRad="50800" dist="38100" dir="2700000" algn="tl" rotWithShape="0">
              <a:prstClr val="black">
                <a:alpha val="40000"/>
              </a:prstClr>
            </a:outerShdw>
          </a:effectLst>
        </p:spPr>
      </p:pic>
      <p:sp>
        <p:nvSpPr>
          <p:cNvPr id="19" name="Freccia bidirezionale orizzontale 18">
            <a:extLst>
              <a:ext uri="{FF2B5EF4-FFF2-40B4-BE49-F238E27FC236}">
                <a16:creationId xmlns:a16="http://schemas.microsoft.com/office/drawing/2014/main" id="{4C91303A-65F8-CF45-B555-A1A8516D53E6}"/>
              </a:ext>
            </a:extLst>
          </p:cNvPr>
          <p:cNvSpPr/>
          <p:nvPr/>
        </p:nvSpPr>
        <p:spPr>
          <a:xfrm>
            <a:off x="5811642" y="3430799"/>
            <a:ext cx="1138990" cy="4834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Google Shape;273;p35">
            <a:extLst>
              <a:ext uri="{FF2B5EF4-FFF2-40B4-BE49-F238E27FC236}">
                <a16:creationId xmlns:a16="http://schemas.microsoft.com/office/drawing/2014/main" id="{919836E4-D8FB-1943-855A-1085DD3FA93D}"/>
              </a:ext>
            </a:extLst>
          </p:cNvPr>
          <p:cNvSpPr/>
          <p:nvPr/>
        </p:nvSpPr>
        <p:spPr>
          <a:xfrm>
            <a:off x="1094243" y="1640995"/>
            <a:ext cx="2159704" cy="2064733"/>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lumMod val="75000"/>
                </a:schemeClr>
              </a:solidFill>
            </a:endParaRPr>
          </a:p>
        </p:txBody>
      </p:sp>
      <p:sp>
        <p:nvSpPr>
          <p:cNvPr id="16" name="Google Shape;236;p31">
            <a:extLst>
              <a:ext uri="{FF2B5EF4-FFF2-40B4-BE49-F238E27FC236}">
                <a16:creationId xmlns:a16="http://schemas.microsoft.com/office/drawing/2014/main" id="{20785705-4DFA-AC4D-8ED0-866C1AF63C67}"/>
              </a:ext>
            </a:extLst>
          </p:cNvPr>
          <p:cNvSpPr txBox="1">
            <a:spLocks/>
          </p:cNvSpPr>
          <p:nvPr/>
        </p:nvSpPr>
        <p:spPr>
          <a:xfrm>
            <a:off x="854724" y="2487978"/>
            <a:ext cx="2727158" cy="482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2pPr>
            <a:lvl3pPr marR="0" lvl="2"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3pPr>
            <a:lvl4pPr marR="0" lvl="3"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4pPr>
            <a:lvl5pPr marR="0" lvl="4"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5pPr>
            <a:lvl6pPr marR="0" lvl="5"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6pPr>
            <a:lvl7pPr marR="0" lvl="6"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7pPr>
            <a:lvl8pPr marR="0" lvl="7"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8pPr>
            <a:lvl9pPr marR="0" lvl="8" algn="l" rtl="0">
              <a:lnSpc>
                <a:spcPct val="100000"/>
              </a:lnSpc>
              <a:spcBef>
                <a:spcPts val="0"/>
              </a:spcBef>
              <a:spcAft>
                <a:spcPts val="0"/>
              </a:spcAft>
              <a:buClr>
                <a:srgbClr val="EFD67E"/>
              </a:buClr>
              <a:buSzPts val="3600"/>
              <a:buFont typeface="Montserrat"/>
              <a:buNone/>
              <a:defRPr sz="3600" b="1" i="0" u="none" strike="noStrike" cap="none">
                <a:solidFill>
                  <a:srgbClr val="EFD67E"/>
                </a:solidFill>
                <a:latin typeface="Montserrat"/>
                <a:ea typeface="Montserrat"/>
                <a:cs typeface="Montserrat"/>
                <a:sym typeface="Montserrat"/>
              </a:defRPr>
            </a:lvl9pPr>
          </a:lstStyle>
          <a:p>
            <a:pPr>
              <a:buClr>
                <a:srgbClr val="000000"/>
              </a:buClr>
              <a:buSzPts val="1100"/>
              <a:buFont typeface="Arial"/>
              <a:buNone/>
            </a:pPr>
            <a:r>
              <a:rPr lang="it-IT" dirty="0">
                <a:latin typeface="Calibri" panose="020F0502020204030204" pitchFamily="34" charset="0"/>
                <a:cs typeface="Calibri" panose="020F0502020204030204" pitchFamily="34" charset="0"/>
              </a:rPr>
              <a:t>1°Anno</a:t>
            </a:r>
          </a:p>
        </p:txBody>
      </p:sp>
    </p:spTree>
    <p:extLst>
      <p:ext uri="{BB962C8B-B14F-4D97-AF65-F5344CB8AC3E}">
        <p14:creationId xmlns:p14="http://schemas.microsoft.com/office/powerpoint/2010/main" val="1277787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0"/>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Rettangolo 4">
            <a:extLst>
              <a:ext uri="{FF2B5EF4-FFF2-40B4-BE49-F238E27FC236}">
                <a16:creationId xmlns:a16="http://schemas.microsoft.com/office/drawing/2014/main" id="{72408ED3-412A-6A4D-9A4B-D083DEA76E1B}"/>
              </a:ext>
            </a:extLst>
          </p:cNvPr>
          <p:cNvSpPr/>
          <p:nvPr/>
        </p:nvSpPr>
        <p:spPr>
          <a:xfrm>
            <a:off x="155575" y="1218488"/>
            <a:ext cx="1835785" cy="47752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FORMAZIONE</a:t>
            </a:r>
          </a:p>
        </p:txBody>
      </p:sp>
      <p:sp>
        <p:nvSpPr>
          <p:cNvPr id="6" name="CasellaDiTesto 5">
            <a:extLst>
              <a:ext uri="{FF2B5EF4-FFF2-40B4-BE49-F238E27FC236}">
                <a16:creationId xmlns:a16="http://schemas.microsoft.com/office/drawing/2014/main" id="{DD603231-9A89-254D-A3E4-0017C5E19FC9}"/>
              </a:ext>
            </a:extLst>
          </p:cNvPr>
          <p:cNvSpPr txBox="1"/>
          <p:nvPr/>
        </p:nvSpPr>
        <p:spPr>
          <a:xfrm>
            <a:off x="460375" y="1840471"/>
            <a:ext cx="7789545" cy="2462213"/>
          </a:xfrm>
          <a:prstGeom prst="rect">
            <a:avLst/>
          </a:prstGeom>
          <a:noFill/>
        </p:spPr>
        <p:txBody>
          <a:bodyPr wrap="square" rtlCol="0">
            <a:spAutoFit/>
          </a:bodyPr>
          <a:lstStyle/>
          <a:p>
            <a:r>
              <a:rPr lang="it-IT" sz="1400" b="1" dirty="0"/>
              <a:t>Sono previsti 4 incontri formativi</a:t>
            </a:r>
          </a:p>
          <a:p>
            <a:endParaRPr lang="it-IT" sz="1400" dirty="0"/>
          </a:p>
          <a:p>
            <a:pPr marL="342900" indent="-342900">
              <a:buFont typeface="+mj-lt"/>
              <a:buAutoNum type="arabicParenR"/>
            </a:pPr>
            <a:r>
              <a:rPr lang="it-IT" sz="1400" dirty="0"/>
              <a:t>Il progetto: le motivazioni, le modalità operative, i coinvolgimenti, i ruoli, il training intensivo. La lettura ad alta voce.</a:t>
            </a:r>
          </a:p>
          <a:p>
            <a:pPr marL="342900" indent="-342900">
              <a:buFont typeface="+mj-lt"/>
              <a:buAutoNum type="arabicParenR"/>
            </a:pPr>
            <a:r>
              <a:rPr lang="it-IT" sz="1400" dirty="0"/>
              <a:t>La comprensione. La lettura come esperienza estetica: attenzione, </a:t>
            </a:r>
            <a:br>
              <a:rPr lang="it-IT" sz="1400" dirty="0"/>
            </a:br>
            <a:r>
              <a:rPr lang="it-IT" sz="1400" dirty="0"/>
              <a:t>piacere (emozioni) e valutazione positiva dell’esperienza. Il </a:t>
            </a:r>
            <a:br>
              <a:rPr lang="it-IT" sz="1400" dirty="0"/>
            </a:br>
            <a:r>
              <a:rPr lang="it-IT" sz="1400" dirty="0"/>
              <a:t>funzionamento della comprensione: dialogo tra esperienza e storia. La </a:t>
            </a:r>
            <a:br>
              <a:rPr lang="it-IT" sz="1400" dirty="0"/>
            </a:br>
            <a:r>
              <a:rPr lang="it-IT" sz="1400" dirty="0"/>
              <a:t>costruzione di un clima di fiducia, attenzione, attesa.</a:t>
            </a:r>
          </a:p>
          <a:p>
            <a:pPr marL="342900" indent="-342900">
              <a:buFont typeface="+mj-lt"/>
              <a:buAutoNum type="arabicParenR"/>
            </a:pPr>
            <a:r>
              <a:rPr lang="it-IT" sz="1400" dirty="0"/>
              <a:t>Gli effetti di lettura. Cosa ci dice la ricerca </a:t>
            </a:r>
            <a:r>
              <a:rPr lang="it-IT" sz="1400" i="1" dirty="0" err="1"/>
              <a:t>evidence</a:t>
            </a:r>
            <a:r>
              <a:rPr lang="it-IT" sz="1400" i="1" dirty="0"/>
              <a:t> </a:t>
            </a:r>
            <a:r>
              <a:rPr lang="it-IT" sz="1400" i="1" dirty="0" err="1"/>
              <a:t>based</a:t>
            </a:r>
            <a:r>
              <a:rPr lang="it-IT" sz="1400" i="1" dirty="0"/>
              <a:t> </a:t>
            </a:r>
            <a:r>
              <a:rPr lang="it-IT" sz="1400" dirty="0"/>
              <a:t>sulla </a:t>
            </a:r>
            <a:br>
              <a:rPr lang="it-IT" sz="1400" dirty="0"/>
            </a:br>
            <a:r>
              <a:rPr lang="it-IT" sz="1400" dirty="0"/>
              <a:t>lettura ad alta voce e sui suoi effetti.</a:t>
            </a:r>
          </a:p>
          <a:p>
            <a:pPr marL="342900" indent="-342900">
              <a:buFont typeface="+mj-lt"/>
              <a:buAutoNum type="arabicParenR"/>
            </a:pPr>
            <a:r>
              <a:rPr lang="it-IT" sz="1400" dirty="0"/>
              <a:t>Le pratiche, le scelte bibliografiche.</a:t>
            </a:r>
          </a:p>
        </p:txBody>
      </p:sp>
    </p:spTree>
    <p:extLst>
      <p:ext uri="{BB962C8B-B14F-4D97-AF65-F5344CB8AC3E}">
        <p14:creationId xmlns:p14="http://schemas.microsoft.com/office/powerpoint/2010/main" val="1766734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DB14478-2CD0-F745-A4FA-A56A70AB45FA}"/>
              </a:ext>
            </a:extLst>
          </p:cNvPr>
          <p:cNvPicPr>
            <a:picLocks noChangeAspect="1"/>
          </p:cNvPicPr>
          <p:nvPr/>
        </p:nvPicPr>
        <p:blipFill>
          <a:blip r:embed="rId2"/>
          <a:stretch>
            <a:fillRect/>
          </a:stretch>
        </p:blipFill>
        <p:spPr>
          <a:xfrm>
            <a:off x="0" y="30481"/>
            <a:ext cx="9144000" cy="5143500"/>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0" name="Rettangolo 9">
            <a:extLst>
              <a:ext uri="{FF2B5EF4-FFF2-40B4-BE49-F238E27FC236}">
                <a16:creationId xmlns:a16="http://schemas.microsoft.com/office/drawing/2014/main" id="{E2F43100-FFEC-004D-A4DD-F9415BE68EAA}"/>
              </a:ext>
            </a:extLst>
          </p:cNvPr>
          <p:cNvSpPr/>
          <p:nvPr/>
        </p:nvSpPr>
        <p:spPr>
          <a:xfrm>
            <a:off x="0" y="0"/>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5" name="Immagine 14">
            <a:extLst>
              <a:ext uri="{FF2B5EF4-FFF2-40B4-BE49-F238E27FC236}">
                <a16:creationId xmlns:a16="http://schemas.microsoft.com/office/drawing/2014/main" id="{EFC08759-456A-724A-828E-AA7DCD5A64E2}"/>
              </a:ext>
            </a:extLst>
          </p:cNvPr>
          <p:cNvPicPr>
            <a:picLocks noChangeAspect="1"/>
          </p:cNvPicPr>
          <p:nvPr/>
        </p:nvPicPr>
        <p:blipFill>
          <a:blip r:embed="rId3"/>
          <a:stretch>
            <a:fillRect/>
          </a:stretch>
        </p:blipFill>
        <p:spPr>
          <a:xfrm>
            <a:off x="1179402" y="2061702"/>
            <a:ext cx="6785195" cy="2193046"/>
          </a:xfrm>
          <a:prstGeom prst="rect">
            <a:avLst/>
          </a:prstGeom>
          <a:ln>
            <a:solidFill>
              <a:schemeClr val="accent6">
                <a:lumMod val="75000"/>
              </a:schemeClr>
            </a:solidFill>
          </a:ln>
          <a:effectLst>
            <a:outerShdw blurRad="50800" dist="38100" dir="2700000" algn="tl" rotWithShape="0">
              <a:prstClr val="black">
                <a:alpha val="40000"/>
              </a:prstClr>
            </a:outerShdw>
          </a:effectLst>
        </p:spPr>
      </p:pic>
      <p:sp>
        <p:nvSpPr>
          <p:cNvPr id="16" name="Rettangolo 15">
            <a:extLst>
              <a:ext uri="{FF2B5EF4-FFF2-40B4-BE49-F238E27FC236}">
                <a16:creationId xmlns:a16="http://schemas.microsoft.com/office/drawing/2014/main" id="{8ED61EF0-13B4-B448-AEF4-DF2B2D9847DC}"/>
              </a:ext>
            </a:extLst>
          </p:cNvPr>
          <p:cNvSpPr/>
          <p:nvPr/>
        </p:nvSpPr>
        <p:spPr>
          <a:xfrm>
            <a:off x="460375" y="1328436"/>
            <a:ext cx="2181225" cy="47752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a:t>SPERIMENTAZIONE</a:t>
            </a:r>
            <a:endParaRPr lang="it-IT" dirty="0"/>
          </a:p>
        </p:txBody>
      </p:sp>
    </p:spTree>
    <p:extLst>
      <p:ext uri="{BB962C8B-B14F-4D97-AF65-F5344CB8AC3E}">
        <p14:creationId xmlns:p14="http://schemas.microsoft.com/office/powerpoint/2010/main" val="223088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67110AE-0472-814F-9F17-12CA51095184}"/>
              </a:ext>
            </a:extLst>
          </p:cNvPr>
          <p:cNvPicPr>
            <a:picLocks noChangeAspect="1"/>
          </p:cNvPicPr>
          <p:nvPr/>
        </p:nvPicPr>
        <p:blipFill>
          <a:blip r:embed="rId2"/>
          <a:stretch>
            <a:fillRect/>
          </a:stretch>
        </p:blipFill>
        <p:spPr>
          <a:xfrm>
            <a:off x="6620320" y="481312"/>
            <a:ext cx="2575019" cy="2875839"/>
          </a:xfrm>
          <a:prstGeom prst="rect">
            <a:avLst/>
          </a:prstGeom>
        </p:spPr>
      </p:pic>
      <p:sp>
        <p:nvSpPr>
          <p:cNvPr id="9" name="Rettangolo 8">
            <a:extLst>
              <a:ext uri="{FF2B5EF4-FFF2-40B4-BE49-F238E27FC236}">
                <a16:creationId xmlns:a16="http://schemas.microsoft.com/office/drawing/2014/main" id="{2A1CDF53-C9A5-4A4F-91B5-613CD2064064}"/>
              </a:ext>
            </a:extLst>
          </p:cNvPr>
          <p:cNvSpPr/>
          <p:nvPr/>
        </p:nvSpPr>
        <p:spPr>
          <a:xfrm flipV="1">
            <a:off x="0" y="5108971"/>
            <a:ext cx="9144000" cy="34529"/>
          </a:xfrm>
          <a:prstGeom prst="rect">
            <a:avLst/>
          </a:prstGeom>
          <a:solidFill>
            <a:srgbClr val="202F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11" name="Immagine 4" descr="didacta-logo-white.png">
            <a:extLst>
              <a:ext uri="{FF2B5EF4-FFF2-40B4-BE49-F238E27FC236}">
                <a16:creationId xmlns:a16="http://schemas.microsoft.com/office/drawing/2014/main" id="{B2A4974A-7AEF-6A43-BCEB-30FD9E23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98" y="58942"/>
            <a:ext cx="803853" cy="54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 descr="http://assets.indire.it/loghi/pon/logo_2014-2020-contorno.svg">
            <a:extLst>
              <a:ext uri="{FF2B5EF4-FFF2-40B4-BE49-F238E27FC236}">
                <a16:creationId xmlns:a16="http://schemas.microsoft.com/office/drawing/2014/main" id="{D3BA553E-8CB4-4C4D-8634-2C1054731B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AutoShape 4" descr="http://assets.indire.it/loghi/pon/logo_2014-2020-contorno.svg">
            <a:extLst>
              <a:ext uri="{FF2B5EF4-FFF2-40B4-BE49-F238E27FC236}">
                <a16:creationId xmlns:a16="http://schemas.microsoft.com/office/drawing/2014/main" id="{D861008A-D7D6-7340-AF72-6DC3A7F46F4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aphicFrame>
        <p:nvGraphicFramePr>
          <p:cNvPr id="15" name="Google Shape;337;p41">
            <a:extLst>
              <a:ext uri="{FF2B5EF4-FFF2-40B4-BE49-F238E27FC236}">
                <a16:creationId xmlns:a16="http://schemas.microsoft.com/office/drawing/2014/main" id="{1A33F635-B845-F444-82C6-982EC416C3D8}"/>
              </a:ext>
            </a:extLst>
          </p:cNvPr>
          <p:cNvGraphicFramePr/>
          <p:nvPr>
            <p:extLst>
              <p:ext uri="{D42A27DB-BD31-4B8C-83A1-F6EECF244321}">
                <p14:modId xmlns:p14="http://schemas.microsoft.com/office/powerpoint/2010/main" val="2219421956"/>
              </p:ext>
            </p:extLst>
          </p:nvPr>
        </p:nvGraphicFramePr>
        <p:xfrm>
          <a:off x="1098297" y="675634"/>
          <a:ext cx="3133818" cy="4343210"/>
        </p:xfrm>
        <a:graphic>
          <a:graphicData uri="http://schemas.openxmlformats.org/drawingml/2006/table">
            <a:tbl>
              <a:tblPr>
                <a:noFill/>
              </a:tblPr>
              <a:tblGrid>
                <a:gridCol w="1198485">
                  <a:extLst>
                    <a:ext uri="{9D8B030D-6E8A-4147-A177-3AD203B41FA5}">
                      <a16:colId xmlns:a16="http://schemas.microsoft.com/office/drawing/2014/main" val="20000"/>
                    </a:ext>
                  </a:extLst>
                </a:gridCol>
                <a:gridCol w="1025802">
                  <a:extLst>
                    <a:ext uri="{9D8B030D-6E8A-4147-A177-3AD203B41FA5}">
                      <a16:colId xmlns:a16="http://schemas.microsoft.com/office/drawing/2014/main" val="20001"/>
                    </a:ext>
                  </a:extLst>
                </a:gridCol>
                <a:gridCol w="909531">
                  <a:extLst>
                    <a:ext uri="{9D8B030D-6E8A-4147-A177-3AD203B41FA5}">
                      <a16:colId xmlns:a16="http://schemas.microsoft.com/office/drawing/2014/main" val="20002"/>
                    </a:ext>
                  </a:extLst>
                </a:gridCol>
              </a:tblGrid>
              <a:tr h="176388">
                <a:tc>
                  <a:txBody>
                    <a:bodyPr/>
                    <a:lstStyle/>
                    <a:p>
                      <a:pPr marL="0" lvl="0" indent="0" algn="ctr" rtl="0">
                        <a:spcBef>
                          <a:spcPts val="0"/>
                        </a:spcBef>
                        <a:spcAft>
                          <a:spcPts val="0"/>
                        </a:spcAft>
                        <a:buNone/>
                      </a:pPr>
                      <a:r>
                        <a:rPr lang="it-IT" sz="600" b="1" dirty="0">
                          <a:latin typeface="Ubuntu Light"/>
                          <a:ea typeface="Ubuntu Light"/>
                          <a:cs typeface="Ubuntu Light"/>
                          <a:sym typeface="Ubuntu Light"/>
                        </a:rPr>
                        <a:t>ZONA</a:t>
                      </a:r>
                      <a:endParaRPr sz="600" b="1" dirty="0">
                        <a:latin typeface="Ubuntu Light"/>
                        <a:ea typeface="Ubuntu Light"/>
                        <a:cs typeface="Ubuntu Light"/>
                        <a:sym typeface="Ubuntu Light"/>
                      </a:endParaRPr>
                    </a:p>
                  </a:txBody>
                  <a:tcPr marL="91425" marR="91425" marT="68575" marB="68575" anchor="ctr">
                    <a:lnL w="9525" cap="flat" cmpd="sng">
                      <a:solidFill>
                        <a:srgbClr val="EFEFEF">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38100" cap="flat" cmpd="sng">
                      <a:solidFill>
                        <a:srgbClr val="8B81D2">
                          <a:alpha val="0"/>
                        </a:srgbClr>
                      </a:solidFill>
                      <a:prstDash val="solid"/>
                      <a:round/>
                      <a:headEnd type="none" w="sm" len="sm"/>
                      <a:tailEnd type="none" w="sm" len="sm"/>
                    </a:lnT>
                    <a:lnB w="9525" cap="flat" cmpd="sng">
                      <a:solidFill>
                        <a:srgbClr val="312E2F">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IT" sz="600" b="1" dirty="0">
                          <a:solidFill>
                            <a:srgbClr val="FFFFFF"/>
                          </a:solidFill>
                          <a:latin typeface="Montserrat Light"/>
                          <a:ea typeface="Montserrat Light"/>
                          <a:cs typeface="Montserrat Light"/>
                          <a:sym typeface="Montserrat Light"/>
                        </a:rPr>
                        <a:t>Gruppo sperimentale</a:t>
                      </a:r>
                      <a:endParaRPr sz="600" b="1" dirty="0">
                        <a:solidFill>
                          <a:srgbClr val="FFFFFF"/>
                        </a:solidFill>
                        <a:latin typeface="Montserrat Light"/>
                        <a:ea typeface="Montserrat Light"/>
                        <a:cs typeface="Montserrat Light"/>
                        <a:sym typeface="Montserrat Light"/>
                      </a:endParaRPr>
                    </a:p>
                  </a:txBody>
                  <a:tcPr marL="91425" marR="91425" marT="68575" marB="68575">
                    <a:lnL w="9525" cap="flat" cmpd="sng">
                      <a:solidFill>
                        <a:srgbClr val="434343">
                          <a:alpha val="0"/>
                        </a:srgbClr>
                      </a:solidFill>
                      <a:prstDash val="solid"/>
                      <a:round/>
                      <a:headEnd type="none" w="sm" len="sm"/>
                      <a:tailEnd type="none" w="sm" len="sm"/>
                    </a:lnL>
                    <a:lnR w="9525" cap="flat" cmpd="sng">
                      <a:solidFill>
                        <a:srgbClr val="EFD67E">
                          <a:alpha val="0"/>
                        </a:srgbClr>
                      </a:solidFill>
                      <a:prstDash val="solid"/>
                      <a:round/>
                      <a:headEnd type="none" w="sm" len="sm"/>
                      <a:tailEnd type="none" w="sm" len="sm"/>
                    </a:lnR>
                    <a:lnT w="38100" cap="flat" cmpd="sng">
                      <a:solidFill>
                        <a:srgbClr val="8B81D2">
                          <a:alpha val="0"/>
                        </a:srgbClr>
                      </a:solidFill>
                      <a:prstDash val="solid"/>
                      <a:round/>
                      <a:headEnd type="none" w="sm" len="sm"/>
                      <a:tailEnd type="none" w="sm" len="sm"/>
                    </a:lnT>
                    <a:lnB w="9525" cap="flat" cmpd="sng">
                      <a:solidFill>
                        <a:srgbClr val="434343">
                          <a:alpha val="0"/>
                        </a:srgbClr>
                      </a:solidFill>
                      <a:prstDash val="solid"/>
                      <a:round/>
                      <a:headEnd type="none" w="sm" len="sm"/>
                      <a:tailEnd type="none" w="sm" len="sm"/>
                    </a:lnB>
                    <a:solidFill>
                      <a:srgbClr val="512DA8"/>
                    </a:solidFill>
                  </a:tcPr>
                </a:tc>
                <a:tc>
                  <a:txBody>
                    <a:bodyPr/>
                    <a:lstStyle/>
                    <a:p>
                      <a:pPr marL="0" lvl="0" indent="0" algn="ctr" rtl="0">
                        <a:spcBef>
                          <a:spcPts val="0"/>
                        </a:spcBef>
                        <a:spcAft>
                          <a:spcPts val="0"/>
                        </a:spcAft>
                        <a:buClr>
                          <a:schemeClr val="dk1"/>
                        </a:buClr>
                        <a:buSzPts val="1100"/>
                        <a:buFont typeface="Arial"/>
                        <a:buNone/>
                      </a:pPr>
                      <a:r>
                        <a:rPr lang="it-IT" sz="600" b="1" dirty="0">
                          <a:solidFill>
                            <a:srgbClr val="FFFFFF"/>
                          </a:solidFill>
                          <a:latin typeface="Montserrat"/>
                          <a:ea typeface="Montserrat"/>
                          <a:cs typeface="Montserrat"/>
                          <a:sym typeface="Montserrat"/>
                        </a:rPr>
                        <a:t>Gruppo di controllo</a:t>
                      </a:r>
                      <a:endParaRPr sz="600" b="1" dirty="0">
                        <a:solidFill>
                          <a:srgbClr val="FFFFFF"/>
                        </a:solidFill>
                        <a:latin typeface="Montserrat"/>
                        <a:ea typeface="Montserrat"/>
                        <a:cs typeface="Montserrat"/>
                        <a:sym typeface="Montserrat"/>
                      </a:endParaRPr>
                    </a:p>
                  </a:txBody>
                  <a:tcPr marL="91425" marR="91425" marT="68575" marB="68575">
                    <a:lnL w="9525" cap="flat" cmpd="sng">
                      <a:solidFill>
                        <a:srgbClr val="EFD67E">
                          <a:alpha val="0"/>
                        </a:srgbClr>
                      </a:solidFill>
                      <a:prstDash val="solid"/>
                      <a:round/>
                      <a:headEnd type="none" w="sm" len="sm"/>
                      <a:tailEnd type="none" w="sm" len="sm"/>
                    </a:lnL>
                    <a:lnR w="9525" cap="flat" cmpd="sng">
                      <a:solidFill>
                        <a:srgbClr val="EFD67E">
                          <a:alpha val="0"/>
                        </a:srgbClr>
                      </a:solidFill>
                      <a:prstDash val="solid"/>
                      <a:round/>
                      <a:headEnd type="none" w="sm" len="sm"/>
                      <a:tailEnd type="none" w="sm" len="sm"/>
                    </a:lnR>
                    <a:lnT w="38100" cap="flat" cmpd="sng">
                      <a:solidFill>
                        <a:srgbClr val="8B81D2">
                          <a:alpha val="0"/>
                        </a:srgbClr>
                      </a:solidFill>
                      <a:prstDash val="solid"/>
                      <a:round/>
                      <a:headEnd type="none" w="sm" len="sm"/>
                      <a:tailEnd type="none" w="sm" len="sm"/>
                    </a:lnT>
                    <a:lnB w="9525" cap="flat" cmpd="sng">
                      <a:solidFill>
                        <a:srgbClr val="434343">
                          <a:alpha val="0"/>
                        </a:srgbClr>
                      </a:solidFill>
                      <a:prstDash val="solid"/>
                      <a:round/>
                      <a:headEnd type="none" w="sm" len="sm"/>
                      <a:tailEnd type="none" w="sm" len="sm"/>
                    </a:lnB>
                    <a:solidFill>
                      <a:srgbClr val="512DA8"/>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Alta Val d’Elsa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Amiata- Val D’Orcia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999732497"/>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Amiata Grossetana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4053489899"/>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Apuane</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283837752"/>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Aretina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683428099"/>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Bassa Val di Cecina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976317088"/>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Casentino</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926207178"/>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Colline dell’Albegna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928847"/>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Colline Metallifere</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132649841"/>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Elba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063462884"/>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Empolese</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816367674"/>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Fiorentina Nord-Ovest</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3</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3</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86254961"/>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Fiorentina Sud-Est</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974942232"/>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Firenze</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6</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6</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309780690"/>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Grossetana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686306080"/>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Livornese </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922704706"/>
                  </a:ext>
                </a:extLst>
              </a:tr>
              <a:tr h="0">
                <a:tc>
                  <a:txBody>
                    <a:bodyPr/>
                    <a:lstStyle/>
                    <a:p>
                      <a:pPr marL="0" lvl="0" indent="0" algn="ctr" rtl="0">
                        <a:spcBef>
                          <a:spcPts val="0"/>
                        </a:spcBef>
                        <a:spcAft>
                          <a:spcPts val="0"/>
                        </a:spcAft>
                        <a:buNone/>
                      </a:pPr>
                      <a:r>
                        <a:rPr lang="it-IT" sz="600" b="1" dirty="0">
                          <a:solidFill>
                            <a:schemeClr val="tx1"/>
                          </a:solidFill>
                          <a:latin typeface="Montserrat"/>
                          <a:ea typeface="Montserrat"/>
                          <a:cs typeface="Montserrat"/>
                          <a:sym typeface="Montserrat"/>
                        </a:rPr>
                        <a:t>L</a:t>
                      </a:r>
                      <a:r>
                        <a:rPr lang="es" sz="600" b="1" dirty="0">
                          <a:solidFill>
                            <a:schemeClr val="tx1"/>
                          </a:solidFill>
                          <a:latin typeface="Montserrat"/>
                          <a:ea typeface="Montserrat"/>
                          <a:cs typeface="Montserrat"/>
                          <a:sym typeface="Montserrat"/>
                        </a:rPr>
                        <a:t>unigiana </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264406339"/>
                  </a:ext>
                </a:extLst>
              </a:tr>
              <a:tr h="0">
                <a:tc>
                  <a:txBody>
                    <a:bodyPr/>
                    <a:lstStyle/>
                    <a:p>
                      <a:pPr marL="0" lvl="0" indent="0" algn="ctr" rtl="0">
                        <a:spcBef>
                          <a:spcPts val="0"/>
                        </a:spcBef>
                        <a:spcAft>
                          <a:spcPts val="0"/>
                        </a:spcAft>
                        <a:buNone/>
                      </a:pPr>
                      <a:r>
                        <a:rPr lang="it-IT" sz="600" b="1" dirty="0">
                          <a:solidFill>
                            <a:schemeClr val="tx1"/>
                          </a:solidFill>
                          <a:latin typeface="Montserrat"/>
                          <a:ea typeface="Montserrat"/>
                          <a:cs typeface="Montserrat"/>
                          <a:sym typeface="Montserrat"/>
                        </a:rPr>
                        <a:t>Mugello </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984844710"/>
                  </a:ext>
                </a:extLst>
              </a:tr>
            </a:tbl>
          </a:graphicData>
        </a:graphic>
      </p:graphicFrame>
      <p:graphicFrame>
        <p:nvGraphicFramePr>
          <p:cNvPr id="17" name="Google Shape;337;p41">
            <a:extLst>
              <a:ext uri="{FF2B5EF4-FFF2-40B4-BE49-F238E27FC236}">
                <a16:creationId xmlns:a16="http://schemas.microsoft.com/office/drawing/2014/main" id="{B85DAFB6-640E-5B48-8939-0EB262BE857C}"/>
              </a:ext>
            </a:extLst>
          </p:cNvPr>
          <p:cNvGraphicFramePr/>
          <p:nvPr>
            <p:extLst>
              <p:ext uri="{D42A27DB-BD31-4B8C-83A1-F6EECF244321}">
                <p14:modId xmlns:p14="http://schemas.microsoft.com/office/powerpoint/2010/main" val="1821571842"/>
              </p:ext>
            </p:extLst>
          </p:nvPr>
        </p:nvGraphicFramePr>
        <p:xfrm>
          <a:off x="0" y="386479"/>
          <a:ext cx="1181592" cy="862200"/>
        </p:xfrm>
        <a:graphic>
          <a:graphicData uri="http://schemas.openxmlformats.org/drawingml/2006/table">
            <a:tbl>
              <a:tblPr>
                <a:noFill/>
              </a:tblPr>
              <a:tblGrid>
                <a:gridCol w="1181592">
                  <a:extLst>
                    <a:ext uri="{9D8B030D-6E8A-4147-A177-3AD203B41FA5}">
                      <a16:colId xmlns:a16="http://schemas.microsoft.com/office/drawing/2014/main" val="20000"/>
                    </a:ext>
                  </a:extLst>
                </a:gridCol>
              </a:tblGrid>
              <a:tr h="318868">
                <a:tc>
                  <a:txBody>
                    <a:bodyPr/>
                    <a:lstStyle/>
                    <a:p>
                      <a:pPr marL="0" lvl="0" indent="0" algn="l" rtl="0">
                        <a:spcBef>
                          <a:spcPts val="0"/>
                        </a:spcBef>
                        <a:spcAft>
                          <a:spcPts val="0"/>
                        </a:spcAft>
                        <a:buNone/>
                      </a:pPr>
                      <a:endParaRPr lang="it-IT" sz="1800">
                        <a:latin typeface="Ubuntu Light"/>
                        <a:ea typeface="Ubuntu Light"/>
                        <a:cs typeface="Ubuntu Light"/>
                        <a:sym typeface="Ubuntu Light"/>
                      </a:endParaRPr>
                    </a:p>
                  </a:txBody>
                  <a:tcPr marL="91425" marR="91425" marT="68575" marB="68575" anchor="ctr">
                    <a:lnL w="9525" cap="flat" cmpd="sng">
                      <a:solidFill>
                        <a:srgbClr val="EFEFEF">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38100" cap="flat" cmpd="sng">
                      <a:solidFill>
                        <a:srgbClr val="8B81D2">
                          <a:alpha val="0"/>
                        </a:srgbClr>
                      </a:solidFill>
                      <a:prstDash val="solid"/>
                      <a:round/>
                      <a:headEnd type="none" w="sm" len="sm"/>
                      <a:tailEnd type="none" w="sm" len="sm"/>
                    </a:lnT>
                    <a:lnB w="9525" cap="flat" cmpd="sng">
                      <a:solidFill>
                        <a:srgbClr val="312E2F">
                          <a:alpha val="0"/>
                        </a:srgbClr>
                      </a:solidFill>
                      <a:prstDash val="solid"/>
                      <a:round/>
                      <a:headEnd type="none" w="sm" len="sm"/>
                      <a:tailEnd type="none" w="sm" len="sm"/>
                    </a:lnB>
                  </a:tcPr>
                </a:tc>
                <a:extLst>
                  <a:ext uri="{0D108BD9-81ED-4DB2-BD59-A6C34878D82A}">
                    <a16:rowId xmlns:a16="http://schemas.microsoft.com/office/drawing/2014/main" val="10000"/>
                  </a:ext>
                </a:extLst>
              </a:tr>
              <a:tr h="450730">
                <a:tc>
                  <a:txBody>
                    <a:bodyPr/>
                    <a:lstStyle/>
                    <a:p>
                      <a:pPr marL="0" lvl="0" indent="0" algn="ctr" rtl="0">
                        <a:spcBef>
                          <a:spcPts val="0"/>
                        </a:spcBef>
                        <a:spcAft>
                          <a:spcPts val="0"/>
                        </a:spcAft>
                        <a:buNone/>
                      </a:pPr>
                      <a:r>
                        <a:rPr lang="it-IT" b="1" dirty="0">
                          <a:solidFill>
                            <a:srgbClr val="FFFFFF"/>
                          </a:solidFill>
                          <a:latin typeface="Calibri" panose="020F0502020204030204" pitchFamily="34" charset="0"/>
                          <a:ea typeface="Montserrat"/>
                          <a:cs typeface="Calibri" panose="020F0502020204030204" pitchFamily="34" charset="0"/>
                          <a:sym typeface="Montserrat"/>
                        </a:rPr>
                        <a:t>NIDI</a:t>
                      </a:r>
                    </a:p>
                  </a:txBody>
                  <a:tcPr marL="91425" marR="91425" marT="68575" marB="68575" anchor="ctr">
                    <a:lnL w="9525" cap="flat" cmpd="sng">
                      <a:solidFill>
                        <a:srgbClr val="312E2F">
                          <a:alpha val="0"/>
                        </a:srgbClr>
                      </a:solidFill>
                      <a:prstDash val="solid"/>
                      <a:round/>
                      <a:headEnd type="none" w="sm" len="sm"/>
                      <a:tailEnd type="none" w="sm" len="sm"/>
                    </a:lnL>
                    <a:lnR w="9525" cap="flat" cmpd="sng">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solidFill>
                        <a:srgbClr val="312E2F">
                          <a:alpha val="0"/>
                        </a:srgbClr>
                      </a:solidFill>
                      <a:prstDash val="solid"/>
                      <a:round/>
                      <a:headEnd type="none" w="sm" len="sm"/>
                      <a:tailEnd type="none" w="sm" len="sm"/>
                    </a:lnB>
                    <a:solidFill>
                      <a:srgbClr val="FE9900"/>
                    </a:solidFill>
                  </a:tcPr>
                </a:tc>
                <a:extLst>
                  <a:ext uri="{0D108BD9-81ED-4DB2-BD59-A6C34878D82A}">
                    <a16:rowId xmlns:a16="http://schemas.microsoft.com/office/drawing/2014/main" val="10001"/>
                  </a:ext>
                </a:extLst>
              </a:tr>
            </a:tbl>
          </a:graphicData>
        </a:graphic>
      </p:graphicFrame>
      <p:sp>
        <p:nvSpPr>
          <p:cNvPr id="19" name="Google Shape;335;p41">
            <a:extLst>
              <a:ext uri="{FF2B5EF4-FFF2-40B4-BE49-F238E27FC236}">
                <a16:creationId xmlns:a16="http://schemas.microsoft.com/office/drawing/2014/main" id="{DB4F2509-052C-B34A-8090-0604CB4C47B5}"/>
              </a:ext>
            </a:extLst>
          </p:cNvPr>
          <p:cNvSpPr/>
          <p:nvPr/>
        </p:nvSpPr>
        <p:spPr>
          <a:xfrm>
            <a:off x="7503435" y="3749565"/>
            <a:ext cx="1291800" cy="1291800"/>
          </a:xfrm>
          <a:prstGeom prst="ellipse">
            <a:avLst/>
          </a:prstGeom>
          <a:solidFill>
            <a:srgbClr val="512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CasellaDiTesto 19">
            <a:extLst>
              <a:ext uri="{FF2B5EF4-FFF2-40B4-BE49-F238E27FC236}">
                <a16:creationId xmlns:a16="http://schemas.microsoft.com/office/drawing/2014/main" id="{4C96BC02-5742-9C4B-BEBA-3C9B4B1D0A5E}"/>
              </a:ext>
            </a:extLst>
          </p:cNvPr>
          <p:cNvSpPr txBox="1"/>
          <p:nvPr/>
        </p:nvSpPr>
        <p:spPr>
          <a:xfrm>
            <a:off x="7704327" y="4095383"/>
            <a:ext cx="890016" cy="600164"/>
          </a:xfrm>
          <a:prstGeom prst="rect">
            <a:avLst/>
          </a:prstGeom>
          <a:noFill/>
        </p:spPr>
        <p:txBody>
          <a:bodyPr wrap="square" rtlCol="0">
            <a:spAutoFit/>
          </a:bodyPr>
          <a:lstStyle/>
          <a:p>
            <a:pPr algn="ctr"/>
            <a:r>
              <a:rPr lang="it-IT" sz="1100" b="1" dirty="0">
                <a:solidFill>
                  <a:schemeClr val="bg1"/>
                </a:solidFill>
              </a:rPr>
              <a:t>Circa 1620 bambini coinvolti</a:t>
            </a:r>
          </a:p>
        </p:txBody>
      </p:sp>
      <p:sp>
        <p:nvSpPr>
          <p:cNvPr id="21" name="Rettangolo 20">
            <a:extLst>
              <a:ext uri="{FF2B5EF4-FFF2-40B4-BE49-F238E27FC236}">
                <a16:creationId xmlns:a16="http://schemas.microsoft.com/office/drawing/2014/main" id="{BD6B0138-B08F-FC46-965A-BC37E079BC5D}"/>
              </a:ext>
            </a:extLst>
          </p:cNvPr>
          <p:cNvSpPr/>
          <p:nvPr/>
        </p:nvSpPr>
        <p:spPr>
          <a:xfrm>
            <a:off x="51095" y="39543"/>
            <a:ext cx="9144000" cy="654844"/>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4" name="Google Shape;336;p41">
            <a:extLst>
              <a:ext uri="{FF2B5EF4-FFF2-40B4-BE49-F238E27FC236}">
                <a16:creationId xmlns:a16="http://schemas.microsoft.com/office/drawing/2014/main" id="{A3A1A984-213C-8F4D-B553-A0AD14070E32}"/>
              </a:ext>
            </a:extLst>
          </p:cNvPr>
          <p:cNvSpPr txBox="1">
            <a:spLocks noGrp="1"/>
          </p:cNvSpPr>
          <p:nvPr>
            <p:ph type="title"/>
          </p:nvPr>
        </p:nvSpPr>
        <p:spPr>
          <a:xfrm>
            <a:off x="128602" y="97422"/>
            <a:ext cx="7901125" cy="55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000" dirty="0">
                <a:solidFill>
                  <a:schemeClr val="bg1"/>
                </a:solidFill>
                <a:latin typeface="Calibri" panose="020F0502020204030204" pitchFamily="34" charset="0"/>
                <a:ea typeface="Montserrat Light"/>
                <a:cs typeface="Calibri" panose="020F0502020204030204" pitchFamily="34" charset="0"/>
                <a:sym typeface="Montserrat Light"/>
              </a:rPr>
              <a:t>Quale campionamento?</a:t>
            </a:r>
            <a:endParaRPr sz="3000" b="1" dirty="0">
              <a:solidFill>
                <a:schemeClr val="bg1"/>
              </a:solidFill>
              <a:latin typeface="Calibri" panose="020F0502020204030204" pitchFamily="34" charset="0"/>
              <a:ea typeface="Montserrat"/>
              <a:cs typeface="Calibri" panose="020F0502020204030204" pitchFamily="34" charset="0"/>
              <a:sym typeface="Montserrat"/>
            </a:endParaRPr>
          </a:p>
        </p:txBody>
      </p:sp>
      <p:graphicFrame>
        <p:nvGraphicFramePr>
          <p:cNvPr id="16" name="Google Shape;337;p41">
            <a:extLst>
              <a:ext uri="{FF2B5EF4-FFF2-40B4-BE49-F238E27FC236}">
                <a16:creationId xmlns:a16="http://schemas.microsoft.com/office/drawing/2014/main" id="{91E099C0-B8BE-3241-B5CB-3F5FE35ABB4C}"/>
              </a:ext>
            </a:extLst>
          </p:cNvPr>
          <p:cNvGraphicFramePr/>
          <p:nvPr>
            <p:extLst>
              <p:ext uri="{D42A27DB-BD31-4B8C-83A1-F6EECF244321}">
                <p14:modId xmlns:p14="http://schemas.microsoft.com/office/powerpoint/2010/main" val="279265703"/>
              </p:ext>
            </p:extLst>
          </p:nvPr>
        </p:nvGraphicFramePr>
        <p:xfrm>
          <a:off x="3981203" y="904224"/>
          <a:ext cx="2957127" cy="4156903"/>
        </p:xfrm>
        <a:graphic>
          <a:graphicData uri="http://schemas.openxmlformats.org/drawingml/2006/table">
            <a:tbl>
              <a:tblPr>
                <a:noFill/>
              </a:tblPr>
              <a:tblGrid>
                <a:gridCol w="1198485">
                  <a:extLst>
                    <a:ext uri="{9D8B030D-6E8A-4147-A177-3AD203B41FA5}">
                      <a16:colId xmlns:a16="http://schemas.microsoft.com/office/drawing/2014/main" val="20000"/>
                    </a:ext>
                  </a:extLst>
                </a:gridCol>
                <a:gridCol w="941896">
                  <a:extLst>
                    <a:ext uri="{9D8B030D-6E8A-4147-A177-3AD203B41FA5}">
                      <a16:colId xmlns:a16="http://schemas.microsoft.com/office/drawing/2014/main" val="20001"/>
                    </a:ext>
                  </a:extLst>
                </a:gridCol>
                <a:gridCol w="816746">
                  <a:extLst>
                    <a:ext uri="{9D8B030D-6E8A-4147-A177-3AD203B41FA5}">
                      <a16:colId xmlns:a16="http://schemas.microsoft.com/office/drawing/2014/main" val="20002"/>
                    </a:ext>
                  </a:extLst>
                </a:gridCol>
              </a:tblGrid>
              <a:tr h="270873">
                <a:tc>
                  <a:txBody>
                    <a:bodyPr/>
                    <a:lstStyle/>
                    <a:p>
                      <a:pPr marL="0" lvl="0" indent="0" algn="ctr" rtl="0">
                        <a:spcBef>
                          <a:spcPts val="0"/>
                        </a:spcBef>
                        <a:spcAft>
                          <a:spcPts val="0"/>
                        </a:spcAft>
                        <a:buNone/>
                      </a:pPr>
                      <a:r>
                        <a:rPr lang="it-IT" sz="600" b="1" dirty="0">
                          <a:latin typeface="Ubuntu Light"/>
                          <a:ea typeface="Ubuntu Light"/>
                          <a:cs typeface="Ubuntu Light"/>
                          <a:sym typeface="Ubuntu Light"/>
                        </a:rPr>
                        <a:t>ZONA</a:t>
                      </a:r>
                      <a:endParaRPr sz="600" b="1" dirty="0">
                        <a:latin typeface="Ubuntu Light"/>
                        <a:ea typeface="Ubuntu Light"/>
                        <a:cs typeface="Ubuntu Light"/>
                        <a:sym typeface="Ubuntu Light"/>
                      </a:endParaRPr>
                    </a:p>
                  </a:txBody>
                  <a:tcPr marL="91425" marR="91425" marT="68575" marB="68575" anchor="ctr">
                    <a:lnL w="9525" cap="flat" cmpd="sng">
                      <a:solidFill>
                        <a:srgbClr val="EFEFEF">
                          <a:alpha val="0"/>
                        </a:srgbClr>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38100" cap="flat" cmpd="sng">
                      <a:solidFill>
                        <a:srgbClr val="8B81D2">
                          <a:alpha val="0"/>
                        </a:srgbClr>
                      </a:solidFill>
                      <a:prstDash val="solid"/>
                      <a:round/>
                      <a:headEnd type="none" w="sm" len="sm"/>
                      <a:tailEnd type="none" w="sm" len="sm"/>
                    </a:lnT>
                    <a:lnB w="9525" cap="flat" cmpd="sng">
                      <a:solidFill>
                        <a:srgbClr val="312E2F">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it-IT" sz="600" b="1" dirty="0">
                          <a:solidFill>
                            <a:srgbClr val="FFFFFF"/>
                          </a:solidFill>
                          <a:latin typeface="Montserrat Light"/>
                          <a:ea typeface="Montserrat Light"/>
                          <a:cs typeface="Montserrat Light"/>
                          <a:sym typeface="Montserrat Light"/>
                        </a:rPr>
                        <a:t>Gruppo sperimentale</a:t>
                      </a:r>
                      <a:endParaRPr sz="600" b="1" dirty="0">
                        <a:solidFill>
                          <a:srgbClr val="FFFFFF"/>
                        </a:solidFill>
                        <a:latin typeface="Montserrat Light"/>
                        <a:ea typeface="Montserrat Light"/>
                        <a:cs typeface="Montserrat Light"/>
                        <a:sym typeface="Montserrat Light"/>
                      </a:endParaRPr>
                    </a:p>
                  </a:txBody>
                  <a:tcPr marL="91425" marR="91425" marT="68575" marB="68575">
                    <a:lnL w="9525" cap="flat" cmpd="sng">
                      <a:solidFill>
                        <a:srgbClr val="434343">
                          <a:alpha val="0"/>
                        </a:srgbClr>
                      </a:solidFill>
                      <a:prstDash val="solid"/>
                      <a:round/>
                      <a:headEnd type="none" w="sm" len="sm"/>
                      <a:tailEnd type="none" w="sm" len="sm"/>
                    </a:lnL>
                    <a:lnR w="9525" cap="flat" cmpd="sng">
                      <a:solidFill>
                        <a:srgbClr val="EFD67E">
                          <a:alpha val="0"/>
                        </a:srgbClr>
                      </a:solidFill>
                      <a:prstDash val="solid"/>
                      <a:round/>
                      <a:headEnd type="none" w="sm" len="sm"/>
                      <a:tailEnd type="none" w="sm" len="sm"/>
                    </a:lnR>
                    <a:lnT w="38100" cap="flat" cmpd="sng">
                      <a:solidFill>
                        <a:srgbClr val="8B81D2">
                          <a:alpha val="0"/>
                        </a:srgbClr>
                      </a:solidFill>
                      <a:prstDash val="solid"/>
                      <a:round/>
                      <a:headEnd type="none" w="sm" len="sm"/>
                      <a:tailEnd type="none" w="sm" len="sm"/>
                    </a:lnT>
                    <a:lnB w="9525" cap="flat" cmpd="sng">
                      <a:solidFill>
                        <a:srgbClr val="434343">
                          <a:alpha val="0"/>
                        </a:srgbClr>
                      </a:solidFill>
                      <a:prstDash val="solid"/>
                      <a:round/>
                      <a:headEnd type="none" w="sm" len="sm"/>
                      <a:tailEnd type="none" w="sm" len="sm"/>
                    </a:lnB>
                    <a:solidFill>
                      <a:srgbClr val="512DA8"/>
                    </a:solidFill>
                  </a:tcPr>
                </a:tc>
                <a:tc>
                  <a:txBody>
                    <a:bodyPr/>
                    <a:lstStyle/>
                    <a:p>
                      <a:pPr marL="0" lvl="0" indent="0" algn="ctr" rtl="0">
                        <a:spcBef>
                          <a:spcPts val="0"/>
                        </a:spcBef>
                        <a:spcAft>
                          <a:spcPts val="0"/>
                        </a:spcAft>
                        <a:buClr>
                          <a:schemeClr val="dk1"/>
                        </a:buClr>
                        <a:buSzPts val="1100"/>
                        <a:buFont typeface="Arial"/>
                        <a:buNone/>
                      </a:pPr>
                      <a:r>
                        <a:rPr lang="it-IT" sz="600" b="1" dirty="0">
                          <a:solidFill>
                            <a:srgbClr val="FFFFFF"/>
                          </a:solidFill>
                          <a:latin typeface="Montserrat"/>
                          <a:ea typeface="Montserrat"/>
                          <a:cs typeface="Montserrat"/>
                          <a:sym typeface="Montserrat"/>
                        </a:rPr>
                        <a:t>Gruppo di controllo</a:t>
                      </a:r>
                      <a:endParaRPr sz="600" b="1" dirty="0">
                        <a:solidFill>
                          <a:srgbClr val="FFFFFF"/>
                        </a:solidFill>
                        <a:latin typeface="Montserrat"/>
                        <a:ea typeface="Montserrat"/>
                        <a:cs typeface="Montserrat"/>
                        <a:sym typeface="Montserrat"/>
                      </a:endParaRPr>
                    </a:p>
                  </a:txBody>
                  <a:tcPr marL="91425" marR="91425" marT="68575" marB="68575">
                    <a:lnL w="9525" cap="flat" cmpd="sng">
                      <a:solidFill>
                        <a:srgbClr val="EFD67E">
                          <a:alpha val="0"/>
                        </a:srgbClr>
                      </a:solidFill>
                      <a:prstDash val="solid"/>
                      <a:round/>
                      <a:headEnd type="none" w="sm" len="sm"/>
                      <a:tailEnd type="none" w="sm" len="sm"/>
                    </a:lnL>
                    <a:lnR w="9525" cap="flat" cmpd="sng">
                      <a:solidFill>
                        <a:srgbClr val="EFD67E">
                          <a:alpha val="0"/>
                        </a:srgbClr>
                      </a:solidFill>
                      <a:prstDash val="solid"/>
                      <a:round/>
                      <a:headEnd type="none" w="sm" len="sm"/>
                      <a:tailEnd type="none" w="sm" len="sm"/>
                    </a:lnR>
                    <a:lnT w="38100" cap="flat" cmpd="sng">
                      <a:solidFill>
                        <a:srgbClr val="8B81D2">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rgbClr val="512DA8"/>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it-IT" sz="600" b="1" dirty="0" err="1">
                          <a:solidFill>
                            <a:schemeClr val="tx1"/>
                          </a:solidFill>
                          <a:latin typeface="Montserrat"/>
                          <a:ea typeface="Montserrat"/>
                          <a:cs typeface="Montserrat"/>
                          <a:sym typeface="Montserrat"/>
                        </a:rPr>
                        <a:t>P</a:t>
                      </a:r>
                      <a:r>
                        <a:rPr lang="es" sz="600" b="1" dirty="0">
                          <a:solidFill>
                            <a:schemeClr val="tx1"/>
                          </a:solidFill>
                          <a:latin typeface="Montserrat"/>
                          <a:ea typeface="Montserrat"/>
                          <a:cs typeface="Montserrat"/>
                          <a:sym typeface="Montserrat"/>
                        </a:rPr>
                        <a:t>iana di Lucca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it-IT" sz="600" b="1" dirty="0" err="1">
                          <a:solidFill>
                            <a:schemeClr val="tx1"/>
                          </a:solidFill>
                          <a:latin typeface="Montserrat"/>
                          <a:ea typeface="Montserrat"/>
                          <a:cs typeface="Montserrat"/>
                          <a:sym typeface="Montserrat"/>
                        </a:rPr>
                        <a:t>P</a:t>
                      </a:r>
                      <a:r>
                        <a:rPr lang="es" sz="600" b="1" dirty="0">
                          <a:solidFill>
                            <a:schemeClr val="tx1"/>
                          </a:solidFill>
                          <a:latin typeface="Montserrat"/>
                          <a:ea typeface="Montserrat"/>
                          <a:cs typeface="Montserrat"/>
                          <a:sym typeface="Montserrat"/>
                        </a:rPr>
                        <a:t>isana </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999732497"/>
                  </a:ext>
                </a:extLst>
              </a:tr>
              <a:tr h="0">
                <a:tc>
                  <a:txBody>
                    <a:bodyPr/>
                    <a:lstStyle/>
                    <a:p>
                      <a:pPr marL="0" lvl="0" indent="0" algn="ctr" rtl="0">
                        <a:spcBef>
                          <a:spcPts val="0"/>
                        </a:spcBef>
                        <a:spcAft>
                          <a:spcPts val="0"/>
                        </a:spcAft>
                        <a:buNone/>
                      </a:pPr>
                      <a:r>
                        <a:rPr lang="it-IT" sz="600" b="1" dirty="0" err="1">
                          <a:solidFill>
                            <a:schemeClr val="tx1"/>
                          </a:solidFill>
                          <a:latin typeface="Montserrat"/>
                          <a:ea typeface="Montserrat"/>
                          <a:cs typeface="Montserrat"/>
                          <a:sym typeface="Montserrat"/>
                        </a:rPr>
                        <a:t>P</a:t>
                      </a:r>
                      <a:r>
                        <a:rPr lang="es" sz="600" b="1" dirty="0">
                          <a:solidFill>
                            <a:schemeClr val="tx1"/>
                          </a:solidFill>
                          <a:latin typeface="Montserrat"/>
                          <a:ea typeface="Montserrat"/>
                          <a:cs typeface="Montserrat"/>
                          <a:sym typeface="Montserrat"/>
                        </a:rPr>
                        <a:t>istoiese </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4053489899"/>
                  </a:ext>
                </a:extLst>
              </a:tr>
              <a:tr h="0">
                <a:tc>
                  <a:txBody>
                    <a:bodyPr/>
                    <a:lstStyle/>
                    <a:p>
                      <a:pPr marL="0" lvl="0" indent="0" algn="ctr" rtl="0">
                        <a:spcBef>
                          <a:spcPts val="0"/>
                        </a:spcBef>
                        <a:spcAft>
                          <a:spcPts val="0"/>
                        </a:spcAft>
                        <a:buNone/>
                      </a:pPr>
                      <a:r>
                        <a:rPr lang="it-IT" sz="600" b="1" dirty="0" err="1">
                          <a:solidFill>
                            <a:schemeClr val="tx1"/>
                          </a:solidFill>
                          <a:latin typeface="Montserrat"/>
                          <a:ea typeface="Montserrat"/>
                          <a:cs typeface="Montserrat"/>
                          <a:sym typeface="Montserrat"/>
                        </a:rPr>
                        <a:t>P</a:t>
                      </a:r>
                      <a:r>
                        <a:rPr lang="es" sz="600" b="1" dirty="0">
                          <a:solidFill>
                            <a:schemeClr val="tx1"/>
                          </a:solidFill>
                          <a:latin typeface="Montserrat"/>
                          <a:ea typeface="Montserrat"/>
                          <a:cs typeface="Montserrat"/>
                          <a:sym typeface="Montserrat"/>
                        </a:rPr>
                        <a:t>ratese </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3</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3</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283837752"/>
                  </a:ext>
                </a:extLst>
              </a:tr>
              <a:tr h="0">
                <a:tc>
                  <a:txBody>
                    <a:bodyPr/>
                    <a:lstStyle/>
                    <a:p>
                      <a:pPr marL="0" lvl="0" indent="0" algn="ctr" rtl="0">
                        <a:spcBef>
                          <a:spcPts val="0"/>
                        </a:spcBef>
                        <a:spcAft>
                          <a:spcPts val="0"/>
                        </a:spcAft>
                        <a:buNone/>
                      </a:pPr>
                      <a:r>
                        <a:rPr lang="it-IT" sz="600" b="1" dirty="0" err="1">
                          <a:solidFill>
                            <a:schemeClr val="tx1"/>
                          </a:solidFill>
                          <a:latin typeface="Montserrat"/>
                          <a:ea typeface="Montserrat"/>
                          <a:cs typeface="Montserrat"/>
                          <a:sym typeface="Montserrat"/>
                        </a:rPr>
                        <a:t>S</a:t>
                      </a:r>
                      <a:r>
                        <a:rPr lang="es" sz="600" b="1" dirty="0">
                          <a:solidFill>
                            <a:schemeClr val="tx1"/>
                          </a:solidFill>
                          <a:latin typeface="Montserrat"/>
                          <a:ea typeface="Montserrat"/>
                          <a:cs typeface="Montserrat"/>
                          <a:sym typeface="Montserrat"/>
                        </a:rPr>
                        <a:t>enese </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683428099"/>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 di Cecina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976317088"/>
                  </a:ext>
                </a:extLst>
              </a:tr>
              <a:tr h="0">
                <a:tc>
                  <a:txBody>
                    <a:bodyPr/>
                    <a:lstStyle/>
                    <a:p>
                      <a:pPr marL="0" lvl="0" indent="0" algn="ctr" rtl="0">
                        <a:spcBef>
                          <a:spcPts val="0"/>
                        </a:spcBef>
                        <a:spcAft>
                          <a:spcPts val="0"/>
                        </a:spcAft>
                        <a:buNone/>
                      </a:pPr>
                      <a:r>
                        <a:rPr lang="it-IT" sz="600" b="1" dirty="0">
                          <a:solidFill>
                            <a:schemeClr val="tx1"/>
                          </a:solidFill>
                          <a:latin typeface="Montserrat"/>
                          <a:ea typeface="Montserrat"/>
                          <a:cs typeface="Montserrat"/>
                          <a:sym typeface="Montserrat"/>
                        </a:rPr>
                        <a:t>V</a:t>
                      </a:r>
                      <a:r>
                        <a:rPr lang="es" sz="600" b="1" dirty="0">
                          <a:solidFill>
                            <a:schemeClr val="tx1"/>
                          </a:solidFill>
                          <a:latin typeface="Montserrat"/>
                          <a:ea typeface="Montserrat"/>
                          <a:cs typeface="Montserrat"/>
                          <a:sym typeface="Montserrat"/>
                        </a:rPr>
                        <a:t>al di Chiana Aretina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926207178"/>
                  </a:ext>
                </a:extLst>
              </a:tr>
              <a:tr h="0">
                <a:tc>
                  <a:txBody>
                    <a:bodyPr/>
                    <a:lstStyle/>
                    <a:p>
                      <a:pPr marL="0" lvl="0" indent="0" algn="ctr" rtl="0">
                        <a:spcBef>
                          <a:spcPts val="0"/>
                        </a:spcBef>
                        <a:spcAft>
                          <a:spcPts val="0"/>
                        </a:spcAft>
                        <a:buNone/>
                      </a:pPr>
                      <a:r>
                        <a:rPr lang="it-IT" sz="600" b="1" dirty="0">
                          <a:solidFill>
                            <a:schemeClr val="tx1"/>
                          </a:solidFill>
                          <a:latin typeface="Montserrat"/>
                          <a:ea typeface="Montserrat"/>
                          <a:cs typeface="Montserrat"/>
                          <a:sym typeface="Montserrat"/>
                        </a:rPr>
                        <a:t>Val di Chiana Senese</a:t>
                      </a: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928847"/>
                  </a:ext>
                </a:extLst>
              </a:tr>
              <a:tr h="0">
                <a:tc>
                  <a:txBody>
                    <a:bodyPr/>
                    <a:lstStyle/>
                    <a:p>
                      <a:pPr marL="0" lvl="0" indent="0" algn="ctr" rtl="0">
                        <a:spcBef>
                          <a:spcPts val="0"/>
                        </a:spcBef>
                        <a:spcAft>
                          <a:spcPts val="0"/>
                        </a:spcAft>
                        <a:buNone/>
                      </a:pPr>
                      <a:r>
                        <a:rPr lang="it-IT" sz="600" b="1" dirty="0">
                          <a:solidFill>
                            <a:schemeClr val="tx1"/>
                          </a:solidFill>
                          <a:latin typeface="Montserrat"/>
                          <a:ea typeface="Montserrat"/>
                          <a:cs typeface="Montserrat"/>
                          <a:sym typeface="Montserrat"/>
                        </a:rPr>
                        <a:t>V</a:t>
                      </a:r>
                      <a:r>
                        <a:rPr lang="es" sz="600" b="1" dirty="0">
                          <a:solidFill>
                            <a:schemeClr val="tx1"/>
                          </a:solidFill>
                          <a:latin typeface="Montserrat"/>
                          <a:ea typeface="Montserrat"/>
                          <a:cs typeface="Montserrat"/>
                          <a:sym typeface="Montserrat"/>
                        </a:rPr>
                        <a:t>al di Cornia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132649841"/>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 di Nievole</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063462884"/>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 Tiberina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816367674"/>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Valdarno</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286254961"/>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Valdarno e Valdisieve</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974942232"/>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Valdarno Inferiore</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309780690"/>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Valdera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686306080"/>
                  </a:ext>
                </a:extLst>
              </a:tr>
              <a:tr h="0">
                <a:tc>
                  <a:txBody>
                    <a:bodyPr/>
                    <a:lstStyle/>
                    <a:p>
                      <a:pPr marL="0" lvl="0" indent="0" algn="ctr" rtl="0">
                        <a:spcBef>
                          <a:spcPts val="0"/>
                        </a:spcBef>
                        <a:spcAft>
                          <a:spcPts val="0"/>
                        </a:spcAft>
                        <a:buNone/>
                      </a:pPr>
                      <a:r>
                        <a:rPr lang="es" sz="600" b="1" dirty="0">
                          <a:solidFill>
                            <a:schemeClr val="tx1"/>
                          </a:solidFill>
                          <a:latin typeface="Montserrat"/>
                          <a:ea typeface="Montserrat"/>
                          <a:cs typeface="Montserrat"/>
                          <a:sym typeface="Montserrat"/>
                        </a:rPr>
                        <a:t>Valle del Serchio</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1</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3922704706"/>
                  </a:ext>
                </a:extLst>
              </a:tr>
              <a:tr h="0">
                <a:tc>
                  <a:txBody>
                    <a:bodyPr/>
                    <a:lstStyle/>
                    <a:p>
                      <a:pPr marL="0" lvl="0" indent="0" algn="ctr" rtl="0">
                        <a:spcBef>
                          <a:spcPts val="0"/>
                        </a:spcBef>
                        <a:spcAft>
                          <a:spcPts val="0"/>
                        </a:spcAft>
                        <a:buNone/>
                      </a:pPr>
                      <a:r>
                        <a:rPr lang="it-IT" sz="600" b="1" dirty="0">
                          <a:solidFill>
                            <a:schemeClr val="tx1"/>
                          </a:solidFill>
                          <a:latin typeface="Montserrat"/>
                          <a:ea typeface="Montserrat"/>
                          <a:cs typeface="Montserrat"/>
                          <a:sym typeface="Montserrat"/>
                        </a:rPr>
                        <a:t>Versilia</a:t>
                      </a:r>
                      <a:endParaRPr sz="600" b="1" dirty="0">
                        <a:solidFill>
                          <a:schemeClr val="tx1"/>
                        </a:solidFill>
                        <a:latin typeface="Montserrat"/>
                        <a:ea typeface="Montserrat"/>
                        <a:cs typeface="Montserrat"/>
                        <a:sym typeface="Montserrat"/>
                      </a:endParaRPr>
                    </a:p>
                  </a:txBody>
                  <a:tcPr marL="91425" marR="91425" marT="68575" marB="68575" anchor="ctr">
                    <a:lnL w="9525" cap="flat" cmpd="sng">
                      <a:solidFill>
                        <a:srgbClr val="312E2F">
                          <a:alpha val="0"/>
                        </a:srgbClr>
                      </a:solidFill>
                      <a:prstDash val="solid"/>
                      <a:round/>
                      <a:headEnd type="none" w="sm" len="sm"/>
                      <a:tailEnd type="none" w="sm" len="sm"/>
                    </a:lnL>
                    <a:lnR w="9525" cap="flat" cmpd="sng" algn="ctr">
                      <a:solidFill>
                        <a:srgbClr val="312E2F">
                          <a:alpha val="0"/>
                        </a:srgbClr>
                      </a:solidFill>
                      <a:prstDash val="solid"/>
                      <a:round/>
                      <a:headEnd type="none" w="sm" len="sm"/>
                      <a:tailEnd type="none" w="sm" len="sm"/>
                    </a:lnR>
                    <a:lnT w="9525" cap="flat" cmpd="sng">
                      <a:solidFill>
                        <a:srgbClr val="312E2F">
                          <a:alpha val="0"/>
                        </a:srgbClr>
                      </a:solidFill>
                      <a:prstDash val="solid"/>
                      <a:round/>
                      <a:headEnd type="none" w="sm" len="sm"/>
                      <a:tailEnd type="none" w="sm" len="sm"/>
                    </a:lnT>
                    <a:lnB w="9525" cap="flat" cmpd="sng" algn="ctr">
                      <a:solidFill>
                        <a:srgbClr val="312E2F">
                          <a:alpha val="0"/>
                        </a:srgbClr>
                      </a:solidFill>
                      <a:prstDash val="solid"/>
                      <a:round/>
                      <a:headEnd type="none" w="sm" len="sm"/>
                      <a:tailEnd type="none" w="sm" len="sm"/>
                    </a:lnB>
                    <a:solidFill>
                      <a:srgbClr val="00B0F0"/>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312E2F">
                          <a:alpha val="0"/>
                        </a:srgbClr>
                      </a:solidFill>
                      <a:prstDash val="solid"/>
                      <a:round/>
                      <a:headEnd type="none" w="sm" len="sm"/>
                      <a:tailEnd type="none" w="sm" len="sm"/>
                    </a:lnL>
                    <a:lnR w="9525" cap="flat" cmpd="sng" algn="ctr">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tc>
                  <a:txBody>
                    <a:bodyPr/>
                    <a:lstStyle/>
                    <a:p>
                      <a:pPr marL="0" lvl="0" indent="0" algn="ctr" rtl="0">
                        <a:spcBef>
                          <a:spcPts val="0"/>
                        </a:spcBef>
                        <a:spcAft>
                          <a:spcPts val="0"/>
                        </a:spcAft>
                        <a:buNone/>
                      </a:pPr>
                      <a:r>
                        <a:rPr lang="it-IT" sz="600" b="1" dirty="0">
                          <a:solidFill>
                            <a:srgbClr val="434343"/>
                          </a:solidFill>
                          <a:latin typeface="Montserrat Light"/>
                          <a:ea typeface="Montserrat Light"/>
                          <a:cs typeface="Montserrat Light"/>
                          <a:sym typeface="Montserrat Light"/>
                        </a:rPr>
                        <a:t>2</a:t>
                      </a:r>
                      <a:endParaRPr sz="600" b="1" dirty="0">
                        <a:solidFill>
                          <a:srgbClr val="434343"/>
                        </a:solidFill>
                        <a:latin typeface="Montserrat Light"/>
                        <a:ea typeface="Montserrat Light"/>
                        <a:cs typeface="Montserrat Light"/>
                        <a:sym typeface="Montserrat Light"/>
                      </a:endParaRPr>
                    </a:p>
                  </a:txBody>
                  <a:tcPr marL="91425" marR="91425" marT="68575" marB="68575" anchor="ctr">
                    <a:lnL w="9525" cap="flat" cmpd="sng" algn="ctr">
                      <a:solidFill>
                        <a:srgbClr val="223947">
                          <a:alpha val="0"/>
                        </a:srgbClr>
                      </a:solidFill>
                      <a:prstDash val="solid"/>
                      <a:round/>
                      <a:headEnd type="none" w="sm" len="sm"/>
                      <a:tailEnd type="none" w="sm" len="sm"/>
                    </a:lnL>
                    <a:lnR w="9525" cap="flat" cmpd="sng">
                      <a:solidFill>
                        <a:srgbClr val="223947">
                          <a:alpha val="0"/>
                        </a:srgbClr>
                      </a:solidFill>
                      <a:prstDash val="solid"/>
                      <a:round/>
                      <a:headEnd type="none" w="sm" len="sm"/>
                      <a:tailEnd type="none" w="sm" len="sm"/>
                    </a:lnR>
                    <a:lnT w="9525" cap="flat" cmpd="sng">
                      <a:solidFill>
                        <a:srgbClr val="434343">
                          <a:alpha val="0"/>
                        </a:srgbClr>
                      </a:solidFill>
                      <a:prstDash val="solid"/>
                      <a:round/>
                      <a:headEnd type="none" w="sm" len="sm"/>
                      <a:tailEnd type="none" w="sm" len="sm"/>
                    </a:lnT>
                    <a:lnB w="9525" cap="flat" cmpd="sng" algn="ctr">
                      <a:solidFill>
                        <a:srgbClr val="434343">
                          <a:alpha val="0"/>
                        </a:srgbClr>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264406339"/>
                  </a:ext>
                </a:extLst>
              </a:tr>
            </a:tbl>
          </a:graphicData>
        </a:graphic>
      </p:graphicFrame>
    </p:spTree>
    <p:extLst>
      <p:ext uri="{BB962C8B-B14F-4D97-AF65-F5344CB8AC3E}">
        <p14:creationId xmlns:p14="http://schemas.microsoft.com/office/powerpoint/2010/main" val="49668395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2142</Words>
  <Application>Microsoft Macintosh PowerPoint</Application>
  <PresentationFormat>Presentazione su schermo (16:9)</PresentationFormat>
  <Paragraphs>371</Paragraphs>
  <Slides>43</Slides>
  <Notes>8</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43</vt:i4>
      </vt:variant>
    </vt:vector>
  </HeadingPairs>
  <TitlesOfParts>
    <vt:vector size="55" baseType="lpstr">
      <vt:lpstr>ＭＳ Ｐゴシック</vt:lpstr>
      <vt:lpstr>Arial</vt:lpstr>
      <vt:lpstr>Arial</vt:lpstr>
      <vt:lpstr>Avenir Light</vt:lpstr>
      <vt:lpstr>Calibri</vt:lpstr>
      <vt:lpstr>Montserrat</vt:lpstr>
      <vt:lpstr>Montserrat ExtraLight</vt:lpstr>
      <vt:lpstr>Montserrat Light</vt:lpstr>
      <vt:lpstr>Roboto</vt:lpstr>
      <vt:lpstr>Ubuntu Light</vt:lpstr>
      <vt:lpstr>Wingdings</vt:lpstr>
      <vt:lpstr>Tema di Office</vt:lpstr>
      <vt:lpstr>Presentazione standard di PowerPoint</vt:lpstr>
      <vt:lpstr>Presentazione standard di PowerPoint</vt:lpstr>
      <vt:lpstr>Presentazione standard di PowerPoint</vt:lpstr>
      <vt:lpstr>Formazione educatori/insegnanti</vt:lpstr>
      <vt:lpstr>Lettura ad alta voce da parte degli educatori/insegnanti</vt:lpstr>
      <vt:lpstr>Sperimentazione</vt:lpstr>
      <vt:lpstr>Presentazione standard di PowerPoint</vt:lpstr>
      <vt:lpstr>Presentazione standard di PowerPoint</vt:lpstr>
      <vt:lpstr>Quale campionamento?</vt:lpstr>
      <vt:lpstr>Cosa misuriamo?</vt:lpstr>
      <vt:lpstr>Nidi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nostro protocollo di lettura prevede:</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uffcm</dc:creator>
  <cp:lastModifiedBy>Irene</cp:lastModifiedBy>
  <cp:revision>109</cp:revision>
  <dcterms:created xsi:type="dcterms:W3CDTF">2017-08-21T12:25:04Z</dcterms:created>
  <dcterms:modified xsi:type="dcterms:W3CDTF">2019-10-24T07:25:04Z</dcterms:modified>
</cp:coreProperties>
</file>