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9" r:id="rId7"/>
    <p:sldId id="270" r:id="rId8"/>
    <p:sldId id="260" r:id="rId9"/>
    <p:sldId id="268" r:id="rId10"/>
    <p:sldId id="261" r:id="rId11"/>
    <p:sldId id="262" r:id="rId12"/>
    <p:sldId id="271" r:id="rId13"/>
    <p:sldId id="27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9C66-BA4E-FC44-810D-0CE3C4F64497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E673-1152-B348-BB12-EA8231BE7E2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E673-1152-B348-BB12-EA8231BE7E2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87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E673-1152-B348-BB12-EA8231BE7E2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65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E673-1152-B348-BB12-EA8231BE7E2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2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D76A7-FE5F-1D49-93DD-2383667B0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022304-CC12-464A-BE93-0B5ED3FBA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276DA-5EE5-FA46-954F-75831E8D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B1AD07-250A-DF48-B97C-1496DC46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392B5F-DF3B-314A-893D-6585DD2A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2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CE6D9-B260-D043-B7C8-2B7FE0BF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6BD41A-FC46-6E47-8FE6-8B64D3531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EAB3D-BCB0-1F40-81F2-FF20C821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49D7F-FFD6-6E41-B54E-A09BEB4D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2E99BD-3EDD-A946-B204-349D6CE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1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5441E1-027B-AE48-97D4-5A671FFB0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1F6292-ACA2-A948-9FDC-6F5D7D8C1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BFD42-1B8B-F641-B91F-41C93A46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01088D-2544-B047-AE23-11186921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3776F-10E6-F24F-A266-FB6961AC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0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3EB44-70FA-6B4A-BBE1-33B8E7C0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D870E-8B9C-3E41-8CDD-5BD32EF7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5892FE-A903-EA42-B561-DA7952C9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5309D8-BF6A-F947-BF27-07DFD130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8F203-ADF7-0A4A-AE8B-E02D04A4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03CA4-F05C-A044-B8F3-4C950D32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B0D8DE-6B27-0245-A228-EB9A155D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E4172D-B090-EE42-9B74-8B83E7A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89D9C9-DE08-DC40-A85D-A565CC40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1EAA2D-E639-C84C-8283-62ECCA26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7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573FAA-9070-5043-B2F4-886ECBF8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F81B2-E946-6042-BBA0-63EED6453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D4F3A1-4C4C-3547-991A-56B831D5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4F3516-A9D9-FB4F-B923-846F8E20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AE34BD-E95E-B341-BDA6-0FB16C5D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C92FEF-BAD9-5F4C-854C-01988F92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27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6D792-FA7B-BE43-91E4-2791B0D1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0F0AAD-88D0-9A4B-B36C-C8320DBE3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CBEBE-21C5-5644-8F91-F8FDA9C37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B06476A-ACAE-8C43-98F5-DF1774DD2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5B6BD0-5008-2E43-A3C8-DAD461137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CBDBF1-4677-604A-97AE-0BDCBC9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4040D2-EA03-674B-9F50-79D3D0A8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BE6549-B30E-9C45-A964-1EA7A610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6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FA51A-F5E0-6F4F-AE11-B9C6933F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984F92-3E8E-3A44-8537-CEC5AFAF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17EEA3-D749-EB42-B381-466452B2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3C43B2-5A03-F946-AEE3-3419C660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83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B332D8-DF1B-4249-8DDD-57178F46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9F7A8C-7D88-BE48-ABAC-165E7303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0A1652-B145-E746-B76D-18DBABD1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0CFA5-7703-FF4A-BD2C-449FE51E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0287D6-2F27-2941-A3CA-08FAAAA7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DF88F0-F156-F043-90BB-33D1A4D7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666E1B-38E9-7245-B115-9376D0FD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448789-2946-9248-977B-5F0124C4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D03BF5-C2E5-844F-8CB9-74E2E7E8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8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B155A-343D-F940-8756-2064A4F8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24C1C9-D57F-9546-8A26-4A158662C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0ECA7-01CD-3543-A32B-8A70B17AC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7A257F-7CCF-4342-97D5-56994FF9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BF263-5169-B544-82A2-A6F4A517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589B36-889D-D645-BEE1-1DE32CD0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4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B779F5-35CE-F542-8D19-4D4D78A0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B88B2E-65D5-3D4F-96F6-8A248E8EF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C1ADB0-7A3F-F648-849E-FC0B75418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C715-6D97-784E-ABC1-61DCEF5A71E8}" type="datetimeFigureOut">
              <a:rPr lang="fr-FR" smtClean="0"/>
              <a:t>28/04/2019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528A2E-3A73-524C-A8ED-4AF3AD4E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91BA9-D1EC-AC44-B0E7-AAD5A30D0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24D8-5CDA-AE4E-8E5D-3431A23568B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94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padlet.com/m_orsi_lucca/yap162k40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75EDA9D9-5D2E-9341-8693-28788D8BD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123"/>
            <a:ext cx="4827794" cy="838831"/>
          </a:xfrm>
        </p:spPr>
        <p:txBody>
          <a:bodyPr anchor="b">
            <a:no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Il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Senza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Zaino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del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 Teresa Mattei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C5B5F1-61D7-F34A-A057-7F4BF78A1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2427" y="3499863"/>
            <a:ext cx="5701206" cy="1514185"/>
          </a:xfrm>
        </p:spPr>
        <p:txBody>
          <a:bodyPr anchor="t">
            <a:noAutofit/>
          </a:bodyPr>
          <a:lstStyle/>
          <a:p>
            <a:r>
              <a:rPr lang="it-IT" sz="2400" b="1" dirty="0"/>
              <a:t>Senza Zaino</a:t>
            </a:r>
            <a:r>
              <a:rPr lang="it-IT" sz="2400" dirty="0"/>
              <a:t> è un progetto della Regione Toscana nato nel 2002 </a:t>
            </a:r>
            <a:r>
              <a:rPr lang="it-IT" sz="2400" b="1" dirty="0"/>
              <a:t>finalizzato alla diffusione di modalità didattiche che, a partire dall'esperienza realizzata in piccole comunità, introduce metodologie innovative e ruota attorno a concetti chiave quali:</a:t>
            </a:r>
            <a:br>
              <a:rPr lang="it-IT" sz="2400" b="1" dirty="0"/>
            </a:br>
            <a:r>
              <a:rPr lang="it-IT" sz="2400" b="1" dirty="0"/>
              <a:t> </a:t>
            </a:r>
            <a:br>
              <a:rPr lang="it-IT" sz="2400" b="1" dirty="0"/>
            </a:br>
            <a:r>
              <a:rPr lang="it-IT" sz="3200" b="1" dirty="0">
                <a:solidFill>
                  <a:srgbClr val="0070C0"/>
                </a:solidFill>
                <a:latin typeface="Chalkduster" panose="03050602040202020205" pitchFamily="66" charset="77"/>
              </a:rPr>
              <a:t>responsabilità, comunità, ospitalità.</a:t>
            </a:r>
            <a:br>
              <a:rPr lang="it-IT" sz="3200" b="1" dirty="0">
                <a:solidFill>
                  <a:srgbClr val="0070C0"/>
                </a:solidFill>
                <a:latin typeface="Chalkduster" panose="03050602040202020205" pitchFamily="66" charset="77"/>
              </a:rPr>
            </a:br>
            <a:br>
              <a:rPr lang="it-IT" sz="1600" dirty="0"/>
            </a:b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B4ADE5-B2E0-CF4A-A3A4-BFB577E516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81" y="2929980"/>
            <a:ext cx="3163437" cy="298153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E480E1-E790-E14E-B2A7-6A3DF625AB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427" y="228600"/>
            <a:ext cx="2246585" cy="20668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6C2CAF-F200-A048-B67B-13BDC3ECBC69}"/>
              </a:ext>
            </a:extLst>
          </p:cNvPr>
          <p:cNvSpPr txBox="1"/>
          <p:nvPr/>
        </p:nvSpPr>
        <p:spPr>
          <a:xfrm>
            <a:off x="8898058" y="1655911"/>
            <a:ext cx="32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Collegio</a:t>
            </a:r>
            <a:r>
              <a:rPr lang="fr-FR" i="1" dirty="0"/>
              <a:t> </a:t>
            </a:r>
            <a:r>
              <a:rPr lang="fr-FR" i="1" dirty="0" err="1"/>
              <a:t>docenti</a:t>
            </a:r>
            <a:r>
              <a:rPr lang="fr-FR" i="1" dirty="0"/>
              <a:t> 2 </a:t>
            </a:r>
            <a:r>
              <a:rPr lang="fr-FR" i="1" dirty="0" err="1"/>
              <a:t>maggio</a:t>
            </a:r>
            <a:r>
              <a:rPr lang="fr-FR" i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6589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E4C30C-82BF-F940-A58A-D38C27AD9AA9}"/>
              </a:ext>
            </a:extLst>
          </p:cNvPr>
          <p:cNvSpPr txBox="1"/>
          <p:nvPr/>
        </p:nvSpPr>
        <p:spPr>
          <a:xfrm>
            <a:off x="2212741" y="930800"/>
            <a:ext cx="3986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LA FORMAZIONE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EE3E0B-63ED-2A45-9229-BC85D73B39FC}"/>
              </a:ext>
            </a:extLst>
          </p:cNvPr>
          <p:cNvSpPr/>
          <p:nvPr/>
        </p:nvSpPr>
        <p:spPr>
          <a:xfrm>
            <a:off x="121659" y="2031362"/>
            <a:ext cx="9247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err="1"/>
              <a:t>Ripartire</a:t>
            </a:r>
            <a:r>
              <a:rPr lang="fr-FR" sz="3200" dirty="0"/>
              <a:t> con la </a:t>
            </a:r>
            <a:r>
              <a:rPr lang="fr-FR" sz="3200" dirty="0" err="1"/>
              <a:t>formazione</a:t>
            </a:r>
            <a:r>
              <a:rPr lang="fr-FR" sz="3200" dirty="0"/>
              <a:t> dei </a:t>
            </a:r>
            <a:r>
              <a:rPr lang="fr-FR" sz="3200" dirty="0" err="1"/>
              <a:t>docenti</a:t>
            </a:r>
            <a:r>
              <a:rPr lang="fr-FR" sz="3200" dirty="0"/>
              <a:t>, </a:t>
            </a:r>
            <a:r>
              <a:rPr lang="fr-FR" sz="3200" dirty="0" err="1"/>
              <a:t>gruppo</a:t>
            </a:r>
            <a:r>
              <a:rPr lang="fr-FR" sz="3200" dirty="0"/>
              <a:t> </a:t>
            </a:r>
            <a:r>
              <a:rPr lang="fr-FR" sz="3200" dirty="0" err="1"/>
              <a:t>nuovi</a:t>
            </a:r>
            <a:r>
              <a:rPr lang="fr-FR" sz="3200" dirty="0"/>
              <a:t> e </a:t>
            </a:r>
            <a:r>
              <a:rPr lang="fr-FR" sz="3200" dirty="0" err="1"/>
              <a:t>gruppo</a:t>
            </a:r>
            <a:r>
              <a:rPr lang="fr-FR" sz="3200" dirty="0"/>
              <a:t> senior (8 ore a </a:t>
            </a:r>
            <a:r>
              <a:rPr lang="fr-FR" sz="3200" dirty="0" err="1"/>
              <a:t>giugno</a:t>
            </a:r>
            <a:r>
              <a:rPr lang="fr-FR" sz="3200" dirty="0"/>
              <a:t> per </a:t>
            </a:r>
            <a:r>
              <a:rPr lang="fr-FR" sz="3200" dirty="0" err="1"/>
              <a:t>partire</a:t>
            </a:r>
            <a:r>
              <a:rPr lang="fr-FR" sz="3200" dirty="0"/>
              <a:t>, </a:t>
            </a:r>
            <a:r>
              <a:rPr lang="fr-FR" sz="3200" dirty="0" err="1"/>
              <a:t>poi</a:t>
            </a:r>
            <a:r>
              <a:rPr lang="fr-FR" sz="3200" dirty="0"/>
              <a:t> a </a:t>
            </a:r>
            <a:r>
              <a:rPr lang="fr-FR" sz="3200" dirty="0" err="1"/>
              <a:t>settembre-ottobre</a:t>
            </a:r>
            <a:r>
              <a:rPr lang="fr-FR" sz="3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err="1"/>
              <a:t>Prevedere</a:t>
            </a:r>
            <a:r>
              <a:rPr lang="fr-FR" sz="3200" dirty="0"/>
              <a:t> un </a:t>
            </a:r>
            <a:r>
              <a:rPr lang="fr-FR" sz="3200" dirty="0" err="1"/>
              <a:t>percorso</a:t>
            </a:r>
            <a:r>
              <a:rPr lang="fr-FR" sz="3200" dirty="0"/>
              <a:t> di </a:t>
            </a:r>
            <a:r>
              <a:rPr lang="fr-FR" sz="3200" dirty="0" err="1"/>
              <a:t>accoglienza</a:t>
            </a:r>
            <a:r>
              <a:rPr lang="fr-FR" sz="3200" dirty="0"/>
              <a:t>/</a:t>
            </a:r>
            <a:r>
              <a:rPr lang="fr-FR" sz="3200" dirty="0" err="1"/>
              <a:t>formazione</a:t>
            </a:r>
            <a:r>
              <a:rPr lang="fr-FR" sz="3200" dirty="0"/>
              <a:t> </a:t>
            </a:r>
            <a:r>
              <a:rPr lang="fr-FR" sz="3200" dirty="0" err="1"/>
              <a:t>degli</a:t>
            </a:r>
            <a:r>
              <a:rPr lang="fr-FR" sz="3200" dirty="0"/>
              <a:t> </a:t>
            </a:r>
            <a:r>
              <a:rPr lang="fr-FR" sz="3200" dirty="0" err="1"/>
              <a:t>insegnanti</a:t>
            </a:r>
            <a:r>
              <a:rPr lang="fr-FR" sz="3200" dirty="0"/>
              <a:t> </a:t>
            </a:r>
            <a:r>
              <a:rPr lang="fr-FR" sz="3200" dirty="0" err="1"/>
              <a:t>nuovi</a:t>
            </a:r>
            <a:r>
              <a:rPr lang="fr-FR" sz="3200" dirty="0"/>
              <a:t> </a:t>
            </a:r>
            <a:r>
              <a:rPr lang="fr-FR" sz="3200" dirty="0" err="1"/>
              <a:t>arrivati</a:t>
            </a:r>
            <a:r>
              <a:rPr lang="fr-FR" sz="3200" dirty="0"/>
              <a:t> con </a:t>
            </a:r>
            <a:r>
              <a:rPr lang="fr-FR" sz="3200" dirty="0" err="1"/>
              <a:t>una</a:t>
            </a:r>
            <a:r>
              <a:rPr lang="fr-FR" sz="3200" dirty="0"/>
              <a:t> prima </a:t>
            </a:r>
            <a:r>
              <a:rPr lang="fr-FR" sz="3200" dirty="0" err="1"/>
              <a:t>settimana</a:t>
            </a:r>
            <a:r>
              <a:rPr lang="fr-FR" sz="3200" dirty="0"/>
              <a:t> di </a:t>
            </a:r>
            <a:r>
              <a:rPr lang="fr-FR" sz="3200" dirty="0" err="1"/>
              <a:t>compresenza</a:t>
            </a:r>
            <a:endParaRPr lang="fr-F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Avviare</a:t>
            </a:r>
            <a:r>
              <a:rPr lang="en-US" sz="3200" dirty="0"/>
              <a:t> la </a:t>
            </a:r>
            <a:r>
              <a:rPr lang="en-US" sz="3200" dirty="0" err="1"/>
              <a:t>formazione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genitori</a:t>
            </a:r>
            <a:r>
              <a:rPr lang="en-US" sz="3200" dirty="0"/>
              <a:t> </a:t>
            </a:r>
            <a:r>
              <a:rPr lang="en-US" sz="3200" dirty="0" err="1"/>
              <a:t>rappresentanti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64FADC-E133-484D-AF2E-5FA7562BB9B6}"/>
              </a:ext>
            </a:extLst>
          </p:cNvPr>
          <p:cNvSpPr txBox="1"/>
          <p:nvPr/>
        </p:nvSpPr>
        <p:spPr>
          <a:xfrm>
            <a:off x="1817110" y="0"/>
            <a:ext cx="47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nostri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prossimi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passi</a:t>
            </a:r>
            <a:endParaRPr lang="fr-FR" sz="32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DB2E8E-79B2-6C43-9C84-E5F2F9FB0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390" y="1945083"/>
            <a:ext cx="2544123" cy="23978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73FCAB-BF51-0144-B2D3-C426850BAB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928" y="4432019"/>
            <a:ext cx="2246585" cy="20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B6D779-2BEF-2842-A93A-1EE632425B53}"/>
              </a:ext>
            </a:extLst>
          </p:cNvPr>
          <p:cNvSpPr txBox="1"/>
          <p:nvPr/>
        </p:nvSpPr>
        <p:spPr>
          <a:xfrm>
            <a:off x="838199" y="4525347"/>
            <a:ext cx="6801321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  <a:ea typeface="+mj-ea"/>
                <a:cs typeface="+mj-cs"/>
              </a:rPr>
              <a:t>Osservazioni</a:t>
            </a:r>
            <a:endParaRPr lang="en-US" sz="6000" b="1" kern="1200" dirty="0">
              <a:solidFill>
                <a:schemeClr val="accent1">
                  <a:lumMod val="75000"/>
                </a:schemeClr>
              </a:solidFill>
              <a:latin typeface="Chalkduster" panose="03050602040202020205" pitchFamily="66" charset="77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0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F61AA7-4334-8B40-B8BE-BA1E0E2F8D37}"/>
              </a:ext>
            </a:extLst>
          </p:cNvPr>
          <p:cNvSpPr txBox="1"/>
          <p:nvPr/>
        </p:nvSpPr>
        <p:spPr>
          <a:xfrm>
            <a:off x="0" y="4800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>
                <a:solidFill>
                  <a:srgbClr val="0070C0"/>
                </a:solidFill>
                <a:latin typeface="Chalkduster" panose="03050602040202020205" pitchFamily="66" charset="77"/>
              </a:rPr>
              <a:t>Mercoledì</a:t>
            </a:r>
            <a:r>
              <a:rPr lang="fr-FR" sz="3200" i="1" dirty="0">
                <a:solidFill>
                  <a:srgbClr val="0070C0"/>
                </a:solidFill>
                <a:latin typeface="Chalkduster" panose="03050602040202020205" pitchFamily="66" charset="77"/>
              </a:rPr>
              <a:t> 15 </a:t>
            </a:r>
            <a:r>
              <a:rPr lang="fr-FR" sz="3200" i="1" dirty="0" err="1">
                <a:solidFill>
                  <a:srgbClr val="0070C0"/>
                </a:solidFill>
                <a:latin typeface="Chalkduster" panose="03050602040202020205" pitchFamily="66" charset="77"/>
              </a:rPr>
              <a:t>maggio</a:t>
            </a:r>
            <a:r>
              <a:rPr lang="fr-FR" sz="3200" i="1" dirty="0">
                <a:solidFill>
                  <a:srgbClr val="0070C0"/>
                </a:solidFill>
                <a:latin typeface="Chalkduster" panose="03050602040202020205" pitchFamily="66" charset="77"/>
              </a:rPr>
              <a:t> 2019 -   </a:t>
            </a:r>
            <a:r>
              <a:rPr lang="fr-FR" sz="3200" i="1" dirty="0" err="1">
                <a:solidFill>
                  <a:srgbClr val="0070C0"/>
                </a:solidFill>
                <a:latin typeface="Chalkduster" panose="03050602040202020205" pitchFamily="66" charset="77"/>
              </a:rPr>
              <a:t>Senza</a:t>
            </a:r>
            <a:r>
              <a:rPr lang="fr-FR" sz="3200" i="1" dirty="0">
                <a:solidFill>
                  <a:srgbClr val="0070C0"/>
                </a:solidFill>
                <a:latin typeface="Chalkduster" panose="03050602040202020205" pitchFamily="66" charset="77"/>
              </a:rPr>
              <a:t> </a:t>
            </a:r>
            <a:r>
              <a:rPr lang="fr-FR" sz="3200" i="1" dirty="0" err="1">
                <a:solidFill>
                  <a:srgbClr val="0070C0"/>
                </a:solidFill>
                <a:latin typeface="Chalkduster" panose="03050602040202020205" pitchFamily="66" charset="77"/>
              </a:rPr>
              <a:t>Zaino</a:t>
            </a:r>
            <a:r>
              <a:rPr lang="fr-FR" sz="3200" i="1" dirty="0">
                <a:solidFill>
                  <a:srgbClr val="0070C0"/>
                </a:solidFill>
                <a:latin typeface="Chalkduster" panose="03050602040202020205" pitchFamily="66" charset="77"/>
              </a:rPr>
              <a:t> Day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0DC2AE-CA58-6246-A207-464246C92129}"/>
              </a:ext>
            </a:extLst>
          </p:cNvPr>
          <p:cNvSpPr txBox="1"/>
          <p:nvPr/>
        </p:nvSpPr>
        <p:spPr>
          <a:xfrm>
            <a:off x="480059" y="2313314"/>
            <a:ext cx="50177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Chalkduster" panose="03050602040202020205" pitchFamily="66" charset="77"/>
              </a:rPr>
              <a:t>Le parole </a:t>
            </a:r>
            <a:r>
              <a:rPr lang="fr-FR" sz="3600" dirty="0" err="1">
                <a:solidFill>
                  <a:srgbClr val="0070C0"/>
                </a:solidFill>
                <a:latin typeface="Chalkduster" panose="03050602040202020205" pitchFamily="66" charset="77"/>
              </a:rPr>
              <a:t>gentili</a:t>
            </a:r>
            <a:endParaRPr lang="fr-FR" sz="3600" dirty="0">
              <a:solidFill>
                <a:srgbClr val="0070C0"/>
              </a:solidFill>
              <a:latin typeface="Chalkduster" panose="03050602040202020205" pitchFamily="66" charset="77"/>
            </a:endParaRPr>
          </a:p>
          <a:p>
            <a:pPr algn="ctr"/>
            <a:endParaRPr lang="fr-FR" sz="3600" dirty="0">
              <a:solidFill>
                <a:srgbClr val="0070C0"/>
              </a:solidFill>
              <a:latin typeface="Chalkduster" panose="03050602040202020205" pitchFamily="66" charset="77"/>
            </a:endParaRPr>
          </a:p>
          <a:p>
            <a:pPr algn="ctr"/>
            <a:r>
              <a:rPr lang="fr-FR" sz="2800" i="1" dirty="0"/>
              <a:t>Tutti </a:t>
            </a:r>
            <a:r>
              <a:rPr lang="fr-FR" sz="2800" i="1" dirty="0" err="1"/>
              <a:t>noi</a:t>
            </a:r>
            <a:r>
              <a:rPr lang="fr-FR" sz="2800" i="1" dirty="0"/>
              <a:t> </a:t>
            </a:r>
            <a:r>
              <a:rPr lang="fr-FR" sz="2800" i="1" dirty="0" err="1"/>
              <a:t>abbiamo</a:t>
            </a:r>
            <a:r>
              <a:rPr lang="fr-FR" sz="2800" i="1" dirty="0"/>
              <a:t> </a:t>
            </a:r>
            <a:r>
              <a:rPr lang="fr-FR" sz="2800" i="1" dirty="0" err="1"/>
              <a:t>bisogno</a:t>
            </a:r>
            <a:r>
              <a:rPr lang="fr-FR" sz="2800" i="1" dirty="0"/>
              <a:t> di parole </a:t>
            </a:r>
            <a:r>
              <a:rPr lang="fr-FR" sz="2800" i="1" dirty="0" err="1"/>
              <a:t>gentili</a:t>
            </a:r>
            <a:r>
              <a:rPr lang="fr-FR" sz="2800" i="1" dirty="0"/>
              <a:t> e </a:t>
            </a:r>
          </a:p>
          <a:p>
            <a:pPr algn="ctr"/>
            <a:r>
              <a:rPr lang="fr-FR" sz="2800" i="1" dirty="0"/>
              <a:t>la </a:t>
            </a:r>
            <a:r>
              <a:rPr lang="fr-FR" sz="2800" i="1" dirty="0" err="1"/>
              <a:t>scuola</a:t>
            </a:r>
            <a:r>
              <a:rPr lang="fr-FR" sz="2800" i="1" dirty="0"/>
              <a:t> </a:t>
            </a:r>
            <a:r>
              <a:rPr lang="fr-FR" sz="2800" i="1" dirty="0" err="1"/>
              <a:t>può</a:t>
            </a:r>
            <a:r>
              <a:rPr lang="fr-FR" sz="2800" i="1" dirty="0"/>
              <a:t> e </a:t>
            </a:r>
            <a:r>
              <a:rPr lang="fr-FR" sz="2800" i="1" dirty="0" err="1"/>
              <a:t>deve</a:t>
            </a:r>
            <a:r>
              <a:rPr lang="fr-FR" sz="2800" i="1" dirty="0"/>
              <a:t> </a:t>
            </a:r>
            <a:r>
              <a:rPr lang="fr-FR" sz="2800" i="1" dirty="0" err="1"/>
              <a:t>educare</a:t>
            </a:r>
            <a:r>
              <a:rPr lang="fr-FR" sz="2800" i="1" dirty="0"/>
              <a:t> i </a:t>
            </a:r>
            <a:r>
              <a:rPr lang="fr-FR" sz="2800" i="1" dirty="0" err="1"/>
              <a:t>bambini</a:t>
            </a:r>
            <a:r>
              <a:rPr lang="fr-FR" sz="2800" i="1" dirty="0"/>
              <a:t> </a:t>
            </a:r>
            <a:r>
              <a:rPr lang="fr-FR" sz="2800" i="1" dirty="0" err="1"/>
              <a:t>ed</a:t>
            </a:r>
            <a:r>
              <a:rPr lang="fr-FR" sz="2800" i="1" dirty="0"/>
              <a:t> i </a:t>
            </a:r>
            <a:r>
              <a:rPr lang="fr-FR" sz="2800" i="1" dirty="0" err="1"/>
              <a:t>ragazzi</a:t>
            </a:r>
            <a:r>
              <a:rPr lang="fr-FR" sz="2800" i="1" dirty="0"/>
              <a:t> ad </a:t>
            </a:r>
            <a:r>
              <a:rPr lang="fr-FR" sz="2800" i="1" dirty="0" err="1"/>
              <a:t>adoperarle</a:t>
            </a:r>
            <a:endParaRPr lang="fr-FR" sz="28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BB0333-4535-CA45-9463-B5E92600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828" y="1843713"/>
            <a:ext cx="6214113" cy="42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C28C3-ACD2-CA45-B3D9-C67D6510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0070C0"/>
                </a:solidFill>
                <a:latin typeface="Chalkduster" panose="03050602040202020205" pitchFamily="66" charset="77"/>
              </a:rPr>
              <a:t>Seminario "Diamoci la mano" - Rete Senza Zaino</a:t>
            </a:r>
            <a:br>
              <a:rPr lang="it-IT" dirty="0"/>
            </a:br>
            <a:endParaRPr lang="fr-FR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7D388D0-08EB-114B-A118-4235C389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" y="1027906"/>
            <a:ext cx="9246784" cy="52505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E1BF19-5C7F-F44F-A589-78FD7CA11E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140" y="1784571"/>
            <a:ext cx="5699297" cy="3737244"/>
          </a:xfrm>
          <a:prstGeom prst="rect">
            <a:avLst/>
          </a:prstGeom>
          <a:effectLst>
            <a:softEdge rad="990600"/>
          </a:effectLst>
        </p:spPr>
      </p:pic>
    </p:spTree>
    <p:extLst>
      <p:ext uri="{BB962C8B-B14F-4D97-AF65-F5344CB8AC3E}">
        <p14:creationId xmlns:p14="http://schemas.microsoft.com/office/powerpoint/2010/main" val="270672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89440F-3F1E-154A-AA5B-D003D17642FF}"/>
              </a:ext>
            </a:extLst>
          </p:cNvPr>
          <p:cNvSpPr txBox="1"/>
          <p:nvPr/>
        </p:nvSpPr>
        <p:spPr>
          <a:xfrm>
            <a:off x="1165946" y="6151431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Chalkduster" panose="03050602040202020205" pitchFamily="66" charset="77"/>
              </a:rPr>
              <a:t>ospitalità</a:t>
            </a:r>
            <a:endParaRPr lang="fr-FR" dirty="0">
              <a:solidFill>
                <a:srgbClr val="0070C0"/>
              </a:solidFill>
              <a:latin typeface="Chalkduster" panose="03050602040202020205" pitchFamily="66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7D55D4-0B6A-2843-9EEB-EFD90198F84D}"/>
              </a:ext>
            </a:extLst>
          </p:cNvPr>
          <p:cNvSpPr txBox="1"/>
          <p:nvPr/>
        </p:nvSpPr>
        <p:spPr>
          <a:xfrm>
            <a:off x="4855581" y="6123482"/>
            <a:ext cx="20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Chalkduster" panose="03050602040202020205" pitchFamily="66" charset="77"/>
              </a:rPr>
              <a:t>responsabilità</a:t>
            </a:r>
            <a:endParaRPr lang="fr-FR" dirty="0">
              <a:solidFill>
                <a:srgbClr val="0070C0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812498-566F-9840-AF19-54F6B2958DB0}"/>
              </a:ext>
            </a:extLst>
          </p:cNvPr>
          <p:cNvSpPr txBox="1"/>
          <p:nvPr/>
        </p:nvSpPr>
        <p:spPr>
          <a:xfrm>
            <a:off x="9299446" y="6123482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Chalkduster" panose="03050602040202020205" pitchFamily="66" charset="77"/>
              </a:rPr>
              <a:t>comunità</a:t>
            </a:r>
            <a:endParaRPr lang="fr-FR" dirty="0">
              <a:solidFill>
                <a:srgbClr val="0070C0"/>
              </a:solidFill>
              <a:latin typeface="Chalkduster" panose="03050602040202020205" pitchFamily="66" charset="77"/>
            </a:endParaRP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6485CA9-0A87-DD4B-AFE2-4211A20B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244"/>
            <a:ext cx="12192000" cy="3626238"/>
          </a:xfrm>
          <a:prstGeom prst="rect">
            <a:avLst/>
          </a:prstGeom>
        </p:spPr>
      </p:pic>
      <p:pic>
        <p:nvPicPr>
          <p:cNvPr id="7" name="Immagine 6" descr="Immagine che contiene interni, tavolo, pavimento, finestra&#10;&#10;Descrizione generata automaticamente">
            <a:extLst>
              <a:ext uri="{FF2B5EF4-FFF2-40B4-BE49-F238E27FC236}">
                <a16:creationId xmlns:a16="http://schemas.microsoft.com/office/drawing/2014/main" id="{62E00A22-936F-B549-97E8-0271398DBF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85" y="71225"/>
            <a:ext cx="3166946" cy="2375209"/>
          </a:xfrm>
          <a:prstGeom prst="rect">
            <a:avLst/>
          </a:prstGeom>
        </p:spPr>
      </p:pic>
      <p:pic>
        <p:nvPicPr>
          <p:cNvPr id="9" name="Immagine 8" descr="Immagine che contiene persona, interni, gruppo, persone&#10;&#10;Descrizione generata automaticamente">
            <a:extLst>
              <a:ext uri="{FF2B5EF4-FFF2-40B4-BE49-F238E27FC236}">
                <a16:creationId xmlns:a16="http://schemas.microsoft.com/office/drawing/2014/main" id="{03DB6012-891A-864A-8CB9-EC893BA8CE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476" y="94084"/>
            <a:ext cx="3166947" cy="2375211"/>
          </a:xfrm>
          <a:prstGeom prst="rect">
            <a:avLst/>
          </a:prstGeom>
        </p:spPr>
      </p:pic>
      <p:pic>
        <p:nvPicPr>
          <p:cNvPr id="11" name="Immagine 10" descr="Immagine che contiene pavimento, interni, persona, sedendo&#10;&#10;Descrizione generata automaticamente">
            <a:extLst>
              <a:ext uri="{FF2B5EF4-FFF2-40B4-BE49-F238E27FC236}">
                <a16:creationId xmlns:a16="http://schemas.microsoft.com/office/drawing/2014/main" id="{BF7882FC-8E8E-1647-AE79-8CB3D34BB6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94" y="94085"/>
            <a:ext cx="3166947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87D3554-E8CC-2841-A193-2128B66D4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702735"/>
            <a:ext cx="10905066" cy="27262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DB294-3C7D-BD46-8FA9-0F042AF83F18}"/>
              </a:ext>
            </a:extLst>
          </p:cNvPr>
          <p:cNvSpPr txBox="1"/>
          <p:nvPr/>
        </p:nvSpPr>
        <p:spPr>
          <a:xfrm>
            <a:off x="718659" y="4344995"/>
            <a:ext cx="173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3"/>
              </a:rPr>
              <a:t>Commissione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progettazione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ambiente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educativi</a:t>
            </a:r>
            <a:endParaRPr lang="fr-FR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69F1E8-0D1D-2746-B4FE-9D31CA385D6A}"/>
              </a:ext>
            </a:extLst>
          </p:cNvPr>
          <p:cNvSpPr txBox="1"/>
          <p:nvPr/>
        </p:nvSpPr>
        <p:spPr>
          <a:xfrm>
            <a:off x="5060981" y="4383380"/>
            <a:ext cx="1516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3"/>
              </a:rPr>
              <a:t>Commissione</a:t>
            </a:r>
            <a:endParaRPr lang="fr-FR" dirty="0">
              <a:hlinkClick r:id="rId3"/>
            </a:endParaRPr>
          </a:p>
          <a:p>
            <a:r>
              <a:rPr lang="fr-FR" dirty="0" err="1">
                <a:hlinkClick r:id="rId3"/>
              </a:rPr>
              <a:t>Progettazione</a:t>
            </a:r>
            <a:r>
              <a:rPr lang="fr-FR" dirty="0">
                <a:hlinkClick r:id="rId3"/>
              </a:rPr>
              <a:t> e </a:t>
            </a:r>
            <a:r>
              <a:rPr lang="fr-FR" dirty="0" err="1">
                <a:hlinkClick r:id="rId3"/>
              </a:rPr>
              <a:t>realizzazione</a:t>
            </a:r>
            <a:r>
              <a:rPr lang="fr-FR" dirty="0">
                <a:hlinkClick r:id="rId3"/>
              </a:rPr>
              <a:t> di </a:t>
            </a:r>
            <a:r>
              <a:rPr lang="fr-FR" dirty="0" err="1">
                <a:hlinkClick r:id="rId3"/>
              </a:rPr>
              <a:t>strumenti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didattici</a:t>
            </a:r>
            <a:r>
              <a:rPr lang="fr-FR" dirty="0">
                <a:hlinkClick r:id="rId3"/>
              </a:rPr>
              <a:t> </a:t>
            </a:r>
            <a:endParaRPr lang="fr-FR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C44945-4E48-A848-B1E1-C7462C36220D}"/>
              </a:ext>
            </a:extLst>
          </p:cNvPr>
          <p:cNvSpPr txBox="1"/>
          <p:nvPr/>
        </p:nvSpPr>
        <p:spPr>
          <a:xfrm>
            <a:off x="2860936" y="4360520"/>
            <a:ext cx="1516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3"/>
              </a:rPr>
              <a:t>Commissione</a:t>
            </a:r>
            <a:endParaRPr lang="fr-FR" dirty="0">
              <a:hlinkClick r:id="rId3"/>
            </a:endParaRPr>
          </a:p>
          <a:p>
            <a:r>
              <a:rPr lang="fr-FR" dirty="0" err="1">
                <a:hlinkClick r:id="rId3"/>
              </a:rPr>
              <a:t>Costruzione</a:t>
            </a:r>
            <a:r>
              <a:rPr lang="fr-FR" dirty="0">
                <a:hlinkClick r:id="rId3"/>
              </a:rPr>
              <a:t> di un </a:t>
            </a:r>
            <a:r>
              <a:rPr lang="fr-FR" dirty="0" err="1">
                <a:hlinkClick r:id="rId3"/>
              </a:rPr>
              <a:t>manuale</a:t>
            </a:r>
            <a:r>
              <a:rPr lang="fr-FR" dirty="0">
                <a:hlinkClick r:id="rId3"/>
              </a:rPr>
              <a:t> delle </a:t>
            </a:r>
            <a:r>
              <a:rPr lang="fr-FR" dirty="0" err="1">
                <a:hlinkClick r:id="rId3"/>
              </a:rPr>
              <a:t>procedure</a:t>
            </a:r>
            <a:endParaRPr lang="fr-FR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8E00E7-9D82-4E43-91A4-DE6486768DE3}"/>
              </a:ext>
            </a:extLst>
          </p:cNvPr>
          <p:cNvSpPr txBox="1"/>
          <p:nvPr/>
        </p:nvSpPr>
        <p:spPr>
          <a:xfrm>
            <a:off x="7261026" y="4383380"/>
            <a:ext cx="153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3"/>
              </a:rPr>
              <a:t>Commissione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Principi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del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Senza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Zaino</a:t>
            </a:r>
            <a:endParaRPr lang="fr-FR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52484E-200D-7547-A813-379AAB8CA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866" y="480060"/>
            <a:ext cx="1388940" cy="1309045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2BAB838-ECF5-224A-92C0-8B0E58EEADD7}"/>
              </a:ext>
            </a:extLst>
          </p:cNvPr>
          <p:cNvCxnSpPr/>
          <p:nvPr/>
        </p:nvCxnSpPr>
        <p:spPr>
          <a:xfrm>
            <a:off x="643467" y="3726180"/>
            <a:ext cx="1090506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6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734957-4649-3F4A-9CBB-22E645FB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279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IL PRIMO PASSO: RIORGANIZZARE GLI AMBIENTI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AC64CA-4208-0142-8D62-3B852BF07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/>
              <a:t>Nelle scuole Senza Zaino la riorganizzazione dell´ambiente fisico delle aule e delle scuole concorre insieme alla </a:t>
            </a:r>
            <a:r>
              <a:rPr lang="it-IT" sz="2000" b="1" dirty="0"/>
              <a:t>riorganizzazione delle metodologie didattiche</a:t>
            </a:r>
            <a:r>
              <a:rPr lang="it-IT" sz="2000" dirty="0"/>
              <a:t> alla realizzazione di </a:t>
            </a:r>
            <a:r>
              <a:rPr lang="it-IT" sz="2000" b="1" dirty="0"/>
              <a:t>un modello innovativo centrato sul rispetto dei bambini, sul loro protagonismo, sulla ricerca e l´attuazione di pratiche di nonviolenza attiva </a:t>
            </a:r>
            <a:r>
              <a:rPr lang="it-IT" sz="2000" dirty="0"/>
              <a:t>fin dai primi anni della scuola dell´infanzia.</a:t>
            </a:r>
          </a:p>
          <a:p>
            <a:endParaRPr lang="fr-FR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EF1B32-B5CE-F84D-81B0-5A15208E8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12" y="10287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0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7EA2F3-CDC1-CD46-8E7D-B4265AA9E339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10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impegni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gli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insegnanti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per le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scuole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aderiscono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Rete Nazionale SZ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4A4862-11FD-6D4A-9486-2C875258066E}"/>
              </a:ext>
            </a:extLst>
          </p:cNvPr>
          <p:cNvSpPr txBox="1"/>
          <p:nvPr/>
        </p:nvSpPr>
        <p:spPr>
          <a:xfrm>
            <a:off x="4976031" y="511444"/>
            <a:ext cx="6377769" cy="6217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Le </a:t>
            </a:r>
            <a:r>
              <a:rPr lang="en-US" sz="1900" dirty="0" err="1"/>
              <a:t>scuole</a:t>
            </a:r>
            <a:r>
              <a:rPr lang="en-US" sz="1900" dirty="0"/>
              <a:t> </a:t>
            </a:r>
            <a:r>
              <a:rPr lang="en-US" sz="1900" dirty="0" err="1"/>
              <a:t>che</a:t>
            </a:r>
            <a:r>
              <a:rPr lang="en-US" sz="1900" dirty="0"/>
              <a:t> </a:t>
            </a:r>
            <a:r>
              <a:rPr lang="en-US" sz="1900" dirty="0" err="1"/>
              <a:t>aderiscono</a:t>
            </a:r>
            <a:r>
              <a:rPr lang="en-US" sz="1900" dirty="0"/>
              <a:t> </a:t>
            </a:r>
            <a:r>
              <a:rPr lang="en-US" sz="1900" dirty="0" err="1"/>
              <a:t>alla</a:t>
            </a:r>
            <a:r>
              <a:rPr lang="en-US" sz="1900" dirty="0"/>
              <a:t> Rete Nazionale SZ </a:t>
            </a:r>
            <a:r>
              <a:rPr lang="en-US" sz="1900" dirty="0" err="1"/>
              <a:t>dovranno</a:t>
            </a:r>
            <a:r>
              <a:rPr lang="en-US" sz="1900" dirty="0"/>
              <a:t> </a:t>
            </a:r>
            <a:r>
              <a:rPr lang="en-US" sz="1900" dirty="0" err="1"/>
              <a:t>inserire</a:t>
            </a:r>
            <a:r>
              <a:rPr lang="en-US" sz="1900" dirty="0"/>
              <a:t> </a:t>
            </a:r>
            <a:r>
              <a:rPr lang="en-US" sz="1900" dirty="0" err="1"/>
              <a:t>il</a:t>
            </a:r>
            <a:r>
              <a:rPr lang="en-US" sz="1900" dirty="0"/>
              <a:t> </a:t>
            </a:r>
            <a:r>
              <a:rPr lang="en-US" sz="1900" dirty="0" err="1"/>
              <a:t>Modello</a:t>
            </a:r>
            <a:r>
              <a:rPr lang="en-US" sz="1900" dirty="0"/>
              <a:t> </a:t>
            </a:r>
            <a:r>
              <a:rPr lang="en-US" sz="1900" dirty="0" err="1"/>
              <a:t>nel</a:t>
            </a:r>
            <a:r>
              <a:rPr lang="en-US" sz="1900" dirty="0"/>
              <a:t> P.T.O.F. </a:t>
            </a:r>
            <a:r>
              <a:rPr lang="en-US" sz="1900" dirty="0" err="1"/>
              <a:t>impegnandosi</a:t>
            </a:r>
            <a:r>
              <a:rPr lang="en-US" sz="1900" dirty="0"/>
              <a:t> a: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 err="1"/>
              <a:t>confrontarsi</a:t>
            </a:r>
            <a:r>
              <a:rPr lang="en-US" sz="1900" b="1" dirty="0"/>
              <a:t> con le </a:t>
            </a:r>
            <a:r>
              <a:rPr lang="en-US" sz="1900" b="1" dirty="0" err="1"/>
              <a:t>Linee</a:t>
            </a:r>
            <a:r>
              <a:rPr lang="en-US" sz="1900" b="1" dirty="0"/>
              <a:t> </a:t>
            </a:r>
            <a:r>
              <a:rPr lang="en-US" sz="1900" b="1" dirty="0" err="1"/>
              <a:t>Guida</a:t>
            </a:r>
            <a:r>
              <a:rPr lang="en-US" sz="1900" b="1" dirty="0"/>
              <a:t> SZ</a:t>
            </a:r>
            <a:r>
              <a:rPr lang="en-US" sz="1900" dirty="0"/>
              <a:t>, </a:t>
            </a:r>
            <a:r>
              <a:rPr lang="en-US" sz="1900" dirty="0" err="1"/>
              <a:t>assumendone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valori</a:t>
            </a:r>
            <a:r>
              <a:rPr lang="en-US" sz="1900" dirty="0"/>
              <a:t> di </a:t>
            </a:r>
            <a:r>
              <a:rPr lang="en-US" sz="1900" dirty="0" err="1"/>
              <a:t>Ospitalità</a:t>
            </a:r>
            <a:r>
              <a:rPr lang="en-US" sz="1900" dirty="0"/>
              <a:t> (</a:t>
            </a:r>
            <a:r>
              <a:rPr lang="en-US" sz="1900" dirty="0" err="1"/>
              <a:t>accoglienza</a:t>
            </a:r>
            <a:r>
              <a:rPr lang="en-US" sz="1900" dirty="0"/>
              <a:t>), </a:t>
            </a:r>
            <a:r>
              <a:rPr lang="en-US" sz="1900" dirty="0" err="1"/>
              <a:t>Responsabilità</a:t>
            </a:r>
            <a:r>
              <a:rPr lang="en-US" sz="1900" dirty="0"/>
              <a:t> (</a:t>
            </a:r>
            <a:r>
              <a:rPr lang="en-US" sz="1900" dirty="0" err="1"/>
              <a:t>coinvolgimento</a:t>
            </a:r>
            <a:r>
              <a:rPr lang="en-US" sz="1900" dirty="0"/>
              <a:t> </a:t>
            </a:r>
            <a:r>
              <a:rPr lang="en-US" sz="1900" dirty="0" err="1"/>
              <a:t>attivo</a:t>
            </a:r>
            <a:r>
              <a:rPr lang="en-US" sz="1900" dirty="0"/>
              <a:t> </a:t>
            </a:r>
            <a:r>
              <a:rPr lang="en-US" sz="1900" dirty="0" err="1"/>
              <a:t>degli</a:t>
            </a:r>
            <a:r>
              <a:rPr lang="en-US" sz="1900" dirty="0"/>
              <a:t> </a:t>
            </a:r>
            <a:r>
              <a:rPr lang="en-US" sz="1900" dirty="0" err="1"/>
              <a:t>alunni</a:t>
            </a:r>
            <a:r>
              <a:rPr lang="en-US" sz="1900" dirty="0"/>
              <a:t>), </a:t>
            </a:r>
            <a:r>
              <a:rPr lang="en-US" sz="1900" dirty="0" err="1"/>
              <a:t>Comunità</a:t>
            </a:r>
            <a:r>
              <a:rPr lang="en-US" sz="1900" dirty="0"/>
              <a:t> (</a:t>
            </a:r>
            <a:r>
              <a:rPr lang="en-US" sz="1900" dirty="0" err="1"/>
              <a:t>promozione</a:t>
            </a:r>
            <a:r>
              <a:rPr lang="en-US" sz="1900" dirty="0"/>
              <a:t> di un </a:t>
            </a:r>
            <a:r>
              <a:rPr lang="en-US" sz="1900" dirty="0" err="1"/>
              <a:t>apprendimento</a:t>
            </a:r>
            <a:r>
              <a:rPr lang="en-US" sz="1900" dirty="0"/>
              <a:t> </a:t>
            </a:r>
            <a:r>
              <a:rPr lang="en-US" sz="1900" dirty="0" err="1"/>
              <a:t>centrato</a:t>
            </a:r>
            <a:r>
              <a:rPr lang="en-US" sz="1900" dirty="0"/>
              <a:t> </a:t>
            </a:r>
            <a:r>
              <a:rPr lang="en-US" sz="1900" dirty="0" err="1"/>
              <a:t>sulla</a:t>
            </a:r>
            <a:r>
              <a:rPr lang="en-US" sz="1900" dirty="0"/>
              <a:t> </a:t>
            </a:r>
            <a:r>
              <a:rPr lang="en-US" sz="1900" dirty="0" err="1"/>
              <a:t>ricerca</a:t>
            </a:r>
            <a:r>
              <a:rPr lang="en-US" sz="1900" dirty="0"/>
              <a:t>, </a:t>
            </a:r>
            <a:r>
              <a:rPr lang="en-US" sz="1900" dirty="0" err="1"/>
              <a:t>sullo</a:t>
            </a:r>
            <a:r>
              <a:rPr lang="en-US" sz="1900" dirty="0"/>
              <a:t> </a:t>
            </a:r>
            <a:r>
              <a:rPr lang="en-US" sz="1900" dirty="0" err="1"/>
              <a:t>sviluppo</a:t>
            </a:r>
            <a:r>
              <a:rPr lang="en-US" sz="1900" dirty="0"/>
              <a:t> e </a:t>
            </a:r>
            <a:r>
              <a:rPr lang="en-US" sz="1900" dirty="0" err="1"/>
              <a:t>scambio</a:t>
            </a:r>
            <a:r>
              <a:rPr lang="en-US" sz="1900" dirty="0"/>
              <a:t> di </a:t>
            </a:r>
            <a:r>
              <a:rPr lang="en-US" sz="1900" dirty="0" err="1"/>
              <a:t>buone</a:t>
            </a:r>
            <a:r>
              <a:rPr lang="en-US" sz="1900" dirty="0"/>
              <a:t> </a:t>
            </a:r>
            <a:r>
              <a:rPr lang="en-US" sz="1900" dirty="0" err="1"/>
              <a:t>pratiche</a:t>
            </a:r>
            <a:r>
              <a:rPr lang="en-US" sz="1900" dirty="0"/>
              <a:t>, </a:t>
            </a:r>
            <a:r>
              <a:rPr lang="en-US" sz="1900" dirty="0" err="1"/>
              <a:t>sulla</a:t>
            </a:r>
            <a:r>
              <a:rPr lang="en-US" sz="1900" dirty="0"/>
              <a:t> </a:t>
            </a:r>
            <a:r>
              <a:rPr lang="en-US" sz="1900" dirty="0" err="1"/>
              <a:t>disponibilità</a:t>
            </a:r>
            <a:r>
              <a:rPr lang="en-US" sz="1900" dirty="0"/>
              <a:t> a </a:t>
            </a:r>
            <a:r>
              <a:rPr lang="en-US" sz="1900" dirty="0" err="1"/>
              <a:t>cooperare</a:t>
            </a:r>
            <a:r>
              <a:rPr lang="en-US" sz="19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</a:t>
            </a:r>
            <a:r>
              <a:rPr lang="en-US" sz="1900" b="1" dirty="0"/>
              <a:t>. </a:t>
            </a:r>
            <a:r>
              <a:rPr lang="en-US" sz="1900" b="1" dirty="0" err="1"/>
              <a:t>rivedere</a:t>
            </a:r>
            <a:r>
              <a:rPr lang="en-US" sz="1900" b="1" dirty="0"/>
              <a:t> </a:t>
            </a:r>
            <a:r>
              <a:rPr lang="en-US" sz="1900" b="1" dirty="0" err="1"/>
              <a:t>l’organizzazione</a:t>
            </a:r>
            <a:r>
              <a:rPr lang="en-US" sz="1900" b="1" dirty="0"/>
              <a:t> </a:t>
            </a:r>
            <a:r>
              <a:rPr lang="en-US" sz="1900" b="1" dirty="0" err="1"/>
              <a:t>dell’ambiente</a:t>
            </a:r>
            <a:r>
              <a:rPr lang="en-US" sz="1900" b="1" dirty="0"/>
              <a:t> </a:t>
            </a:r>
            <a:r>
              <a:rPr lang="en-US" sz="1900" dirty="0"/>
              <a:t>(</a:t>
            </a:r>
            <a:r>
              <a:rPr lang="en-US" sz="1900" i="1" dirty="0"/>
              <a:t>lay out</a:t>
            </a:r>
            <a:r>
              <a:rPr lang="en-US" sz="1900" dirty="0"/>
              <a:t>) </a:t>
            </a:r>
            <a:r>
              <a:rPr lang="en-US" sz="1900" dirty="0" err="1"/>
              <a:t>ed</a:t>
            </a:r>
            <a:r>
              <a:rPr lang="en-US" sz="1900" dirty="0"/>
              <a:t> in </a:t>
            </a:r>
            <a:r>
              <a:rPr lang="en-US" sz="1900" dirty="0" err="1"/>
              <a:t>particolare</a:t>
            </a:r>
            <a:r>
              <a:rPr lang="en-US" sz="1900" dirty="0"/>
              <a:t> </a:t>
            </a:r>
            <a:r>
              <a:rPr lang="en-US" sz="1900" dirty="0" err="1"/>
              <a:t>risistemare</a:t>
            </a:r>
            <a:r>
              <a:rPr lang="en-US" sz="1900" dirty="0"/>
              <a:t> </a:t>
            </a:r>
            <a:r>
              <a:rPr lang="en-US" sz="1900" dirty="0" err="1"/>
              <a:t>gli</a:t>
            </a:r>
            <a:r>
              <a:rPr lang="en-US" sz="1900" dirty="0"/>
              <a:t> </a:t>
            </a:r>
            <a:r>
              <a:rPr lang="en-US" sz="1900" dirty="0" err="1"/>
              <a:t>spazi</a:t>
            </a:r>
            <a:r>
              <a:rPr lang="en-US" sz="1900" dirty="0"/>
              <a:t> e </a:t>
            </a:r>
            <a:r>
              <a:rPr lang="en-US" sz="1900" dirty="0" err="1"/>
              <a:t>gli</a:t>
            </a:r>
            <a:r>
              <a:rPr lang="en-US" sz="1900" dirty="0"/>
              <a:t> </a:t>
            </a:r>
            <a:r>
              <a:rPr lang="en-US" sz="1900" dirty="0" err="1"/>
              <a:t>arredi</a:t>
            </a:r>
            <a:r>
              <a:rPr lang="en-US" sz="1900" dirty="0"/>
              <a:t> </a:t>
            </a:r>
            <a:r>
              <a:rPr lang="en-US" sz="1900" dirty="0" err="1"/>
              <a:t>dell’aula</a:t>
            </a:r>
            <a:r>
              <a:rPr lang="en-US" sz="1900" dirty="0"/>
              <a:t> e </a:t>
            </a:r>
            <a:r>
              <a:rPr lang="en-US" sz="1900" dirty="0" err="1"/>
              <a:t>della</a:t>
            </a:r>
            <a:r>
              <a:rPr lang="en-US" sz="1900" dirty="0"/>
              <a:t> </a:t>
            </a:r>
            <a:r>
              <a:rPr lang="en-US" sz="1900" dirty="0" err="1"/>
              <a:t>scuola</a:t>
            </a:r>
            <a:r>
              <a:rPr lang="en-US" sz="1900" dirty="0"/>
              <a:t> secondo le </a:t>
            </a:r>
            <a:r>
              <a:rPr lang="en-US" sz="1900" dirty="0" err="1"/>
              <a:t>Linee</a:t>
            </a:r>
            <a:r>
              <a:rPr lang="en-US" sz="1900" dirty="0"/>
              <a:t> </a:t>
            </a:r>
            <a:r>
              <a:rPr lang="en-US" sz="1900" dirty="0" err="1"/>
              <a:t>Guida</a:t>
            </a:r>
            <a:r>
              <a:rPr lang="en-US" sz="1900" dirty="0"/>
              <a:t> SZ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3. </a:t>
            </a:r>
            <a:r>
              <a:rPr lang="en-US" sz="1900" b="1" dirty="0" err="1"/>
              <a:t>togliere</a:t>
            </a:r>
            <a:r>
              <a:rPr lang="en-US" sz="1900" b="1" dirty="0"/>
              <a:t> lo </a:t>
            </a:r>
            <a:r>
              <a:rPr lang="en-US" sz="1900" b="1" dirty="0" err="1"/>
              <a:t>zaino</a:t>
            </a:r>
            <a:r>
              <a:rPr lang="en-US" sz="1900" b="1" dirty="0"/>
              <a:t> </a:t>
            </a:r>
            <a:r>
              <a:rPr lang="en-US" sz="1900" dirty="0"/>
              <a:t>come </a:t>
            </a:r>
            <a:r>
              <a:rPr lang="en-US" sz="1900" dirty="0" err="1"/>
              <a:t>gesto</a:t>
            </a:r>
            <a:r>
              <a:rPr lang="en-US" sz="1900" dirty="0"/>
              <a:t> </a:t>
            </a:r>
            <a:r>
              <a:rPr lang="en-US" sz="1900" dirty="0" err="1"/>
              <a:t>concreto</a:t>
            </a:r>
            <a:r>
              <a:rPr lang="en-US" sz="1900" dirty="0"/>
              <a:t> e </a:t>
            </a:r>
            <a:r>
              <a:rPr lang="en-US" sz="1900" dirty="0" err="1"/>
              <a:t>simbolico</a:t>
            </a:r>
            <a:r>
              <a:rPr lang="en-US" sz="1900" dirty="0"/>
              <a:t> (</a:t>
            </a:r>
            <a:r>
              <a:rPr lang="en-US" sz="1900" dirty="0" err="1"/>
              <a:t>sostituzione</a:t>
            </a:r>
            <a:r>
              <a:rPr lang="en-US" sz="1900" dirty="0"/>
              <a:t> con </a:t>
            </a:r>
            <a:r>
              <a:rPr lang="en-US" sz="1900" dirty="0" err="1"/>
              <a:t>una</a:t>
            </a:r>
            <a:r>
              <a:rPr lang="en-US" sz="1900" dirty="0"/>
              <a:t> </a:t>
            </a:r>
            <a:r>
              <a:rPr lang="en-US" sz="1900" dirty="0" err="1"/>
              <a:t>semplice</a:t>
            </a:r>
            <a:r>
              <a:rPr lang="en-US" sz="1900" dirty="0"/>
              <a:t> </a:t>
            </a:r>
            <a:r>
              <a:rPr lang="en-US" sz="1900" dirty="0" err="1"/>
              <a:t>valigetta</a:t>
            </a:r>
            <a:r>
              <a:rPr lang="en-US" sz="1900" dirty="0"/>
              <a:t>, </a:t>
            </a:r>
            <a:r>
              <a:rPr lang="en-US" sz="1900" dirty="0" err="1"/>
              <a:t>borsa</a:t>
            </a:r>
            <a:r>
              <a:rPr lang="en-US" sz="1900" dirty="0"/>
              <a:t> a </a:t>
            </a:r>
            <a:r>
              <a:rPr lang="en-US" sz="1900" dirty="0" err="1"/>
              <a:t>tracolla</a:t>
            </a:r>
            <a:r>
              <a:rPr lang="en-US" sz="1900" dirty="0"/>
              <a:t>, </a:t>
            </a:r>
            <a:r>
              <a:rPr lang="en-US" sz="1900" dirty="0" err="1"/>
              <a:t>ecc</a:t>
            </a:r>
            <a:r>
              <a:rPr lang="en-US" sz="1900" dirty="0"/>
              <a:t>.)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8318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7EA2F3-CDC1-CD46-8E7D-B4265AA9E339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10 impegni per gli insegnanti e per le scuole che aderiscono alla Rete Nazionale SZ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4A4862-11FD-6D4A-9486-2C875258066E}"/>
              </a:ext>
            </a:extLst>
          </p:cNvPr>
          <p:cNvSpPr txBox="1"/>
          <p:nvPr/>
        </p:nvSpPr>
        <p:spPr>
          <a:xfrm>
            <a:off x="4976031" y="619932"/>
            <a:ext cx="6894398" cy="579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/>
              <a:t>4. </a:t>
            </a:r>
            <a:r>
              <a:rPr lang="it-IT" sz="2000" b="1" dirty="0"/>
              <a:t>adottare progressivamente il metodo di lavoro dell’Approccio Globale al Curricolo </a:t>
            </a:r>
            <a:r>
              <a:rPr lang="it-IT" sz="2000" dirty="0"/>
              <a:t>(GCA); a tal proposito è fornita a ciascuna scuola una raccolta di proposte, spunti e indicazioni relative alle attività didattiche e organizzativo-gestionali </a:t>
            </a:r>
          </a:p>
          <a:p>
            <a:endParaRPr lang="it-IT" sz="1100" dirty="0"/>
          </a:p>
          <a:p>
            <a:r>
              <a:rPr lang="it-IT" sz="2000" dirty="0"/>
              <a:t>5. </a:t>
            </a:r>
            <a:r>
              <a:rPr lang="it-IT" sz="2000" b="1" dirty="0"/>
              <a:t>dotare l’aula e la scuola di strumenti e materiali </a:t>
            </a:r>
            <a:r>
              <a:rPr lang="it-IT" sz="2000" dirty="0"/>
              <a:t>(di cancelleria, di gestione, di apprendimento) che facilitino una didattica laboratoriale </a:t>
            </a:r>
          </a:p>
          <a:p>
            <a:endParaRPr lang="it-IT" sz="1100" dirty="0"/>
          </a:p>
          <a:p>
            <a:r>
              <a:rPr lang="it-IT" sz="2000" dirty="0"/>
              <a:t>6</a:t>
            </a:r>
            <a:r>
              <a:rPr lang="it-IT" sz="2000" b="1" dirty="0"/>
              <a:t>. essere disponibili per visite da parte dei Responsabili di </a:t>
            </a:r>
            <a:r>
              <a:rPr lang="it-IT" sz="2000" dirty="0"/>
              <a:t>SZ e da parte di altre scuole SZ e non, e a forme di valutazione delle attività </a:t>
            </a:r>
          </a:p>
          <a:p>
            <a:endParaRPr lang="it-IT" sz="1100" dirty="0"/>
          </a:p>
          <a:p>
            <a:r>
              <a:rPr lang="it-IT" sz="2000" dirty="0"/>
              <a:t>7. </a:t>
            </a:r>
            <a:r>
              <a:rPr lang="it-IT" sz="2000" b="1" dirty="0"/>
              <a:t>sviluppare un processo di formazione</a:t>
            </a:r>
            <a:r>
              <a:rPr lang="it-IT" sz="2000" dirty="0"/>
              <a:t> che prevede: </a:t>
            </a:r>
          </a:p>
          <a:p>
            <a:r>
              <a:rPr lang="it-IT" sz="2000" dirty="0"/>
              <a:t>- la formazione iniziale di almeno 25 ore + 25 ore di accompagnamento - la formazione continua di almeno 25 ore l’anno - la consulenza in situazione destinata ai docenti delle classi e scuole interessate - la partecipazione alle iniziative regionali (seminari, convegni, </a:t>
            </a:r>
            <a:r>
              <a:rPr lang="it-IT" sz="2000" i="1" dirty="0"/>
              <a:t>workshop</a:t>
            </a:r>
            <a:r>
              <a:rPr lang="it-IT" sz="2000" dirty="0"/>
              <a:t>, ecc.)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0541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7EA2F3-CDC1-CD46-8E7D-B4265AA9E339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10 impegni per gli insegnanti e per le scuole che aderiscono alla Rete Nazionale SZ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4A4862-11FD-6D4A-9486-2C875258066E}"/>
              </a:ext>
            </a:extLst>
          </p:cNvPr>
          <p:cNvSpPr txBox="1"/>
          <p:nvPr/>
        </p:nvSpPr>
        <p:spPr>
          <a:xfrm>
            <a:off x="4976031" y="619932"/>
            <a:ext cx="6894398" cy="579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it-IT" sz="2000" dirty="0"/>
              <a:t>8. </a:t>
            </a:r>
            <a:r>
              <a:rPr lang="it-IT" sz="2000" b="1" dirty="0"/>
              <a:t>impegnare l’istituto scolastico </a:t>
            </a:r>
            <a:r>
              <a:rPr lang="it-IT" sz="2000" dirty="0"/>
              <a:t>a: </a:t>
            </a:r>
          </a:p>
          <a:p>
            <a:r>
              <a:rPr lang="it-IT" sz="2000" dirty="0"/>
              <a:t>-    aderire alla Rete SZ mediante la firma dell’apposito “</a:t>
            </a:r>
            <a:r>
              <a:rPr lang="it-IT" sz="2000" b="1" dirty="0"/>
              <a:t>accordo</a:t>
            </a:r>
            <a:r>
              <a:rPr lang="it-IT" sz="2000" dirty="0"/>
              <a:t>”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nominare un docente come Referente SZ di Istituto, preferibilmente con </a:t>
            </a:r>
            <a:r>
              <a:rPr lang="it-IT" sz="2000" b="1" dirty="0"/>
              <a:t>funzione strumentale</a:t>
            </a:r>
            <a:r>
              <a:rPr lang="it-IT" sz="2000" dirty="0"/>
              <a:t>, con compiti di coordinatore e referente della formazione interna; il Referente SZ dovrà mantenere un rapporto costante con il Gruppo dei formatori dei formatori e il Responsabile di zona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documentare le buone pratiche attuate e gli eventuali nuovi strumenti didattici costruiti dalla scuola, secondo le modalità previste dal Modello SZ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 prevedere nuove forme di documentazione ufficiale (giornale dell’insegnante, agenda di classe, ecc.) coerenti col metodo del GCA eventualmente sostitutive di quelle esistenti </a:t>
            </a:r>
          </a:p>
          <a:p>
            <a:pPr marL="342900" indent="-342900">
              <a:buFontTx/>
              <a:buChar char="-"/>
            </a:pPr>
            <a:endParaRPr lang="it-IT" sz="1100" dirty="0"/>
          </a:p>
          <a:p>
            <a:r>
              <a:rPr lang="it-IT" sz="2000" dirty="0"/>
              <a:t>9. </a:t>
            </a:r>
            <a:r>
              <a:rPr lang="it-IT" sz="2000" b="1" dirty="0"/>
              <a:t>coinvolgere i genitori </a:t>
            </a:r>
            <a:r>
              <a:rPr lang="it-IT" sz="2000" dirty="0"/>
              <a:t>nella proposta pedagogica </a:t>
            </a:r>
          </a:p>
          <a:p>
            <a:endParaRPr lang="it-IT" sz="1100" dirty="0"/>
          </a:p>
          <a:p>
            <a:r>
              <a:rPr lang="it-IT" sz="2000" dirty="0"/>
              <a:t>10. </a:t>
            </a:r>
            <a:r>
              <a:rPr lang="it-IT" sz="2000" b="1" dirty="0"/>
              <a:t>coinvolgere il territorio </a:t>
            </a:r>
            <a:r>
              <a:rPr lang="it-IT" sz="2000" dirty="0"/>
              <a:t>e in modo particolare l’amministrazione locale (Comune, Provincia, Comunità Montana, ecc.) nel sostegno al Modello, anche attraverso la redazione di appositi protocolli.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9214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BE66A8-BE49-884C-9C80-F6488550D25B}"/>
              </a:ext>
            </a:extLst>
          </p:cNvPr>
          <p:cNvSpPr txBox="1"/>
          <p:nvPr/>
        </p:nvSpPr>
        <p:spPr>
          <a:xfrm>
            <a:off x="2723626" y="140841"/>
            <a:ext cx="5261086" cy="64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 nostri prossimi passi</a:t>
            </a:r>
            <a:endParaRPr lang="en-US" sz="3200" b="1" i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762AA9-0723-5A47-AB8F-3A069A8DE609}"/>
              </a:ext>
            </a:extLst>
          </p:cNvPr>
          <p:cNvSpPr txBox="1"/>
          <p:nvPr/>
        </p:nvSpPr>
        <p:spPr>
          <a:xfrm>
            <a:off x="0" y="1365013"/>
            <a:ext cx="9355566" cy="535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DARE VISIBILITÀ AL FATTO CHE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LA NOSTRA SCUOLA FA PARTE DEL MOVIMENTO SENZA ZAINO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75000"/>
                </a:schemeClr>
              </a:solidFill>
              <a:latin typeface="Chalkduster" panose="03050602040202020205" pitchFamily="66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Azioni</a:t>
            </a:r>
            <a:r>
              <a:rPr lang="en-US" sz="28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Costruire</a:t>
            </a:r>
            <a:r>
              <a:rPr lang="en-US" sz="2800" dirty="0"/>
              <a:t> la </a:t>
            </a:r>
            <a:r>
              <a:rPr lang="en-US" sz="2800" dirty="0" err="1"/>
              <a:t>pagina</a:t>
            </a:r>
            <a:r>
              <a:rPr lang="en-US" sz="2800" dirty="0"/>
              <a:t> </a:t>
            </a:r>
            <a:r>
              <a:rPr lang="en-US" sz="2800" dirty="0" err="1"/>
              <a:t>sul</a:t>
            </a:r>
            <a:r>
              <a:rPr lang="en-US" sz="2800" dirty="0"/>
              <a:t> </a:t>
            </a:r>
            <a:r>
              <a:rPr lang="en-US" sz="2800" dirty="0" err="1"/>
              <a:t>sito</a:t>
            </a:r>
            <a:r>
              <a:rPr lang="en-US" sz="2800" dirty="0"/>
              <a:t> web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scuola</a:t>
            </a:r>
            <a:r>
              <a:rPr lang="en-US" sz="28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Organizzare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conferenza</a:t>
            </a:r>
            <a:r>
              <a:rPr lang="en-US" sz="2800" dirty="0"/>
              <a:t> di </a:t>
            </a:r>
            <a:r>
              <a:rPr lang="en-US" sz="2800" dirty="0" err="1"/>
              <a:t>presentazione</a:t>
            </a:r>
            <a:r>
              <a:rPr lang="en-US" sz="2800" dirty="0"/>
              <a:t> a </a:t>
            </a:r>
            <a:r>
              <a:rPr lang="en-US" sz="2800" dirty="0" err="1"/>
              <a:t>settembre</a:t>
            </a:r>
            <a:r>
              <a:rPr lang="en-US" sz="2800" dirty="0"/>
              <a:t> con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genitori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Porre</a:t>
            </a:r>
            <a:r>
              <a:rPr lang="en-US" sz="2800" dirty="0"/>
              <a:t> un </a:t>
            </a:r>
            <a:r>
              <a:rPr lang="en-US" sz="2800" dirty="0" err="1"/>
              <a:t>cartello</a:t>
            </a:r>
            <a:r>
              <a:rPr lang="en-US" sz="2800" dirty="0"/>
              <a:t> </a:t>
            </a:r>
            <a:r>
              <a:rPr lang="en-US" sz="2800" dirty="0" err="1"/>
              <a:t>alla</a:t>
            </a:r>
            <a:r>
              <a:rPr lang="en-US" sz="2800" dirty="0"/>
              <a:t> porta </a:t>
            </a:r>
            <a:r>
              <a:rPr lang="en-US" sz="2800" dirty="0" err="1"/>
              <a:t>delle</a:t>
            </a:r>
            <a:r>
              <a:rPr lang="en-US" sz="2800" dirty="0"/>
              <a:t> </a:t>
            </a:r>
            <a:r>
              <a:rPr lang="en-US" sz="2800" dirty="0" err="1"/>
              <a:t>scuole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err="1"/>
              <a:t>Coinvolgere</a:t>
            </a:r>
            <a:r>
              <a:rPr lang="fr-FR" sz="2800" dirty="0"/>
              <a:t> il </a:t>
            </a:r>
            <a:r>
              <a:rPr lang="fr-FR" sz="2800" dirty="0" err="1"/>
              <a:t>Comune</a:t>
            </a:r>
            <a:r>
              <a:rPr lang="fr-FR" sz="2800" dirty="0"/>
              <a:t> </a:t>
            </a:r>
            <a:r>
              <a:rPr lang="fr-FR" sz="2800" dirty="0" err="1"/>
              <a:t>nel</a:t>
            </a:r>
            <a:r>
              <a:rPr lang="fr-FR" sz="2800" dirty="0"/>
              <a:t> </a:t>
            </a:r>
            <a:r>
              <a:rPr lang="fr-FR" sz="2800" dirty="0" err="1"/>
              <a:t>percorso</a:t>
            </a:r>
            <a:r>
              <a:rPr lang="fr-FR" sz="2800" dirty="0"/>
              <a:t> di </a:t>
            </a:r>
            <a:r>
              <a:rPr lang="fr-FR" sz="2800" dirty="0" err="1"/>
              <a:t>innovazione</a:t>
            </a:r>
            <a:r>
              <a:rPr lang="fr-FR" sz="2800" dirty="0"/>
              <a:t> con un </a:t>
            </a:r>
            <a:r>
              <a:rPr lang="fr-FR" sz="2800" dirty="0" err="1"/>
              <a:t>protocollo</a:t>
            </a:r>
            <a:endParaRPr lang="fr-FR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 err="1"/>
              <a:t>Dotare</a:t>
            </a:r>
            <a:r>
              <a:rPr lang="fr-FR" sz="2800" dirty="0"/>
              <a:t> </a:t>
            </a:r>
            <a:r>
              <a:rPr lang="fr-FR" sz="2800" dirty="0" err="1"/>
              <a:t>ogni</a:t>
            </a:r>
            <a:r>
              <a:rPr lang="fr-FR" sz="2800" dirty="0"/>
              <a:t> </a:t>
            </a:r>
            <a:r>
              <a:rPr lang="fr-FR" sz="2800" dirty="0" err="1"/>
              <a:t>alunno</a:t>
            </a:r>
            <a:r>
              <a:rPr lang="fr-FR" sz="2800" dirty="0"/>
              <a:t> di </a:t>
            </a:r>
            <a:r>
              <a:rPr lang="fr-FR" sz="2800" dirty="0" err="1"/>
              <a:t>una</a:t>
            </a:r>
            <a:r>
              <a:rPr lang="fr-FR" sz="2800" dirty="0"/>
              <a:t> </a:t>
            </a:r>
            <a:r>
              <a:rPr lang="fr-FR" sz="2800" dirty="0" err="1"/>
              <a:t>sacca</a:t>
            </a:r>
            <a:r>
              <a:rPr lang="fr-FR" sz="2800" dirty="0"/>
              <a:t> di </a:t>
            </a:r>
            <a:r>
              <a:rPr lang="fr-FR" sz="2800" dirty="0" err="1"/>
              <a:t>stoffa</a:t>
            </a:r>
            <a:r>
              <a:rPr lang="fr-FR" sz="2800" dirty="0"/>
              <a:t> </a:t>
            </a:r>
            <a:r>
              <a:rPr lang="fr-FR" sz="2800" dirty="0" err="1"/>
              <a:t>colorata</a:t>
            </a:r>
            <a:r>
              <a:rPr lang="fr-FR" sz="2800" dirty="0"/>
              <a:t> al </a:t>
            </a:r>
            <a:r>
              <a:rPr lang="fr-FR" sz="2800" dirty="0" err="1"/>
              <a:t>posto</a:t>
            </a:r>
            <a:r>
              <a:rPr lang="fr-FR" sz="2800" dirty="0"/>
              <a:t> </a:t>
            </a:r>
            <a:r>
              <a:rPr lang="fr-FR" sz="2800" dirty="0" err="1"/>
              <a:t>dello</a:t>
            </a:r>
            <a:r>
              <a:rPr lang="fr-FR" sz="2800" dirty="0"/>
              <a:t> </a:t>
            </a:r>
            <a:r>
              <a:rPr lang="fr-FR" sz="2800" dirty="0" err="1"/>
              <a:t>zaino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96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6464AD-FBDF-A34D-A760-51C6E5A48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121" y="2857501"/>
            <a:ext cx="1212730" cy="1142998"/>
          </a:xfrm>
          <a:prstGeom prst="rect">
            <a:avLst/>
          </a:prstGeom>
        </p:spPr>
      </p:pic>
      <p:pic>
        <p:nvPicPr>
          <p:cNvPr id="6" name="Immagine 5" descr="Immagine che contiene persona, esterni&#10;&#10;Descrizione generata automaticamente">
            <a:extLst>
              <a:ext uri="{FF2B5EF4-FFF2-40B4-BE49-F238E27FC236}">
                <a16:creationId xmlns:a16="http://schemas.microsoft.com/office/drawing/2014/main" id="{2B7A4949-8B40-7A42-82F5-DF9234B0C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259" y="4735959"/>
            <a:ext cx="2997200" cy="198120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C86098-AEE0-BB49-ADF2-7648D5A4DB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587" y="140839"/>
            <a:ext cx="2246585" cy="2066859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90707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BE66A8-BE49-884C-9C80-F6488550D25B}"/>
              </a:ext>
            </a:extLst>
          </p:cNvPr>
          <p:cNvSpPr txBox="1"/>
          <p:nvPr/>
        </p:nvSpPr>
        <p:spPr>
          <a:xfrm>
            <a:off x="1817110" y="0"/>
            <a:ext cx="47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nostri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prossimi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32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passi</a:t>
            </a:r>
            <a:endParaRPr lang="fr-FR" sz="32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762AA9-0723-5A47-AB8F-3A069A8DE609}"/>
              </a:ext>
            </a:extLst>
          </p:cNvPr>
          <p:cNvSpPr txBox="1"/>
          <p:nvPr/>
        </p:nvSpPr>
        <p:spPr>
          <a:xfrm>
            <a:off x="182882" y="707886"/>
            <a:ext cx="80461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halkduster" panose="03050602040202020205" pitchFamily="66" charset="77"/>
              </a:rPr>
              <a:t>AVVIARE I PRIMI PASSI METODOLOGICI DEL SENZA ZAINO</a:t>
            </a: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</a:rPr>
              <a:t>Azioni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Nominare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Funzione</a:t>
            </a:r>
            <a:r>
              <a:rPr lang="fr-FR" sz="2400" dirty="0"/>
              <a:t> </a:t>
            </a:r>
            <a:r>
              <a:rPr lang="fr-FR" sz="2400" dirty="0" err="1"/>
              <a:t>Strumentale</a:t>
            </a:r>
            <a:r>
              <a:rPr lang="fr-FR" sz="2400" dirty="0"/>
              <a:t> ad hoc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Costruire</a:t>
            </a:r>
            <a:r>
              <a:rPr lang="fr-FR" sz="2400" dirty="0"/>
              <a:t> di un </a:t>
            </a:r>
            <a:r>
              <a:rPr lang="fr-FR" sz="2400" dirty="0" err="1"/>
              <a:t>manuale</a:t>
            </a:r>
            <a:r>
              <a:rPr lang="fr-FR" sz="2400" dirty="0"/>
              <a:t> di </a:t>
            </a:r>
            <a:r>
              <a:rPr lang="fr-FR" sz="2400" dirty="0" err="1"/>
              <a:t>procedure</a:t>
            </a:r>
            <a:r>
              <a:rPr lang="fr-FR" sz="2400" dirty="0"/>
              <a:t> </a:t>
            </a:r>
            <a:r>
              <a:rPr lang="fr-FR" sz="2400" dirty="0" err="1"/>
              <a:t>comune</a:t>
            </a:r>
            <a:r>
              <a:rPr lang="fr-FR" sz="2400" dirty="0"/>
              <a:t> ai </a:t>
            </a:r>
            <a:r>
              <a:rPr lang="fr-FR" sz="2400" dirty="0" err="1"/>
              <a:t>plessi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Costruire</a:t>
            </a:r>
            <a:r>
              <a:rPr lang="fr-FR" sz="2400" dirty="0"/>
              <a:t> un </a:t>
            </a:r>
            <a:r>
              <a:rPr lang="fr-FR" sz="2400" dirty="0" err="1"/>
              <a:t>catalogo</a:t>
            </a:r>
            <a:r>
              <a:rPr lang="fr-FR" sz="2400" dirty="0"/>
              <a:t> di </a:t>
            </a:r>
            <a:r>
              <a:rPr lang="fr-FR" sz="2400" dirty="0" err="1"/>
              <a:t>materiali</a:t>
            </a:r>
            <a:r>
              <a:rPr lang="fr-FR" sz="2400" dirty="0"/>
              <a:t> </a:t>
            </a:r>
            <a:r>
              <a:rPr lang="fr-FR" sz="2400" dirty="0" err="1"/>
              <a:t>didattici</a:t>
            </a:r>
            <a:r>
              <a:rPr lang="fr-FR" sz="2400" dirty="0"/>
              <a:t> </a:t>
            </a:r>
            <a:r>
              <a:rPr lang="fr-FR" sz="2400" dirty="0" err="1"/>
              <a:t>presenti</a:t>
            </a:r>
            <a:r>
              <a:rPr lang="fr-FR" sz="2400" dirty="0"/>
              <a:t> </a:t>
            </a:r>
            <a:r>
              <a:rPr lang="fr-FR" sz="2400" dirty="0" err="1"/>
              <a:t>nei</a:t>
            </a:r>
            <a:r>
              <a:rPr lang="fr-FR" sz="2400" dirty="0"/>
              <a:t> </a:t>
            </a:r>
            <a:r>
              <a:rPr lang="fr-FR" sz="2400" dirty="0" err="1"/>
              <a:t>plessi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Costruire</a:t>
            </a:r>
            <a:r>
              <a:rPr lang="fr-FR" sz="2400" dirty="0"/>
              <a:t>, </a:t>
            </a:r>
            <a:r>
              <a:rPr lang="fr-FR" sz="2400" dirty="0" err="1"/>
              <a:t>documentare</a:t>
            </a:r>
            <a:r>
              <a:rPr lang="fr-FR" sz="2400" dirty="0"/>
              <a:t> e </a:t>
            </a:r>
            <a:r>
              <a:rPr lang="fr-FR" sz="2400" dirty="0" err="1"/>
              <a:t>scambiare</a:t>
            </a:r>
            <a:r>
              <a:rPr lang="fr-FR" sz="2400" dirty="0"/>
              <a:t> </a:t>
            </a:r>
            <a:r>
              <a:rPr lang="fr-FR" sz="2400" dirty="0" err="1"/>
              <a:t>strumenti</a:t>
            </a:r>
            <a:r>
              <a:rPr lang="fr-FR" sz="2400" dirty="0"/>
              <a:t> </a:t>
            </a:r>
            <a:r>
              <a:rPr lang="fr-FR" sz="2400" dirty="0" err="1"/>
              <a:t>didattici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Realizzare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progettazione</a:t>
            </a:r>
            <a:r>
              <a:rPr lang="fr-FR" sz="2400" dirty="0"/>
              <a:t> </a:t>
            </a:r>
            <a:r>
              <a:rPr lang="fr-FR" sz="2400" dirty="0" err="1"/>
              <a:t>degli</a:t>
            </a:r>
            <a:r>
              <a:rPr lang="fr-FR" sz="2400" dirty="0"/>
              <a:t> </a:t>
            </a:r>
            <a:r>
              <a:rPr lang="fr-FR" sz="2400" dirty="0" err="1"/>
              <a:t>ambienti</a:t>
            </a:r>
            <a:r>
              <a:rPr lang="fr-FR" sz="2400" dirty="0"/>
              <a:t> di </a:t>
            </a:r>
            <a:r>
              <a:rPr lang="fr-FR" sz="2400" dirty="0" err="1"/>
              <a:t>aule</a:t>
            </a:r>
            <a:r>
              <a:rPr lang="fr-FR" sz="2400" dirty="0"/>
              <a:t> e </a:t>
            </a:r>
            <a:r>
              <a:rPr lang="fr-FR" sz="2400" dirty="0" err="1"/>
              <a:t>plesso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Prevedere</a:t>
            </a:r>
            <a:r>
              <a:rPr lang="fr-FR" sz="2400" dirty="0"/>
              <a:t> </a:t>
            </a:r>
            <a:r>
              <a:rPr lang="fr-FR" sz="2400" dirty="0" err="1"/>
              <a:t>spazi</a:t>
            </a:r>
            <a:r>
              <a:rPr lang="fr-FR" sz="2400" dirty="0"/>
              <a:t> di AGORÀ  per tutte le </a:t>
            </a:r>
            <a:r>
              <a:rPr lang="fr-FR" sz="2400" dirty="0" err="1"/>
              <a:t>classi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Lavorare</a:t>
            </a:r>
            <a:r>
              <a:rPr lang="fr-FR" sz="2400" dirty="0"/>
              <a:t> su TIMETABLE e </a:t>
            </a:r>
            <a:r>
              <a:rPr lang="fr-FR" sz="2400" dirty="0" err="1"/>
              <a:t>pannellistica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Lavorare</a:t>
            </a:r>
            <a:r>
              <a:rPr lang="fr-FR" sz="2400" dirty="0"/>
              <a:t> </a:t>
            </a:r>
            <a:r>
              <a:rPr lang="fr-FR" sz="2400" dirty="0" err="1"/>
              <a:t>sulla</a:t>
            </a:r>
            <a:r>
              <a:rPr lang="fr-FR" sz="2400" dirty="0"/>
              <a:t> </a:t>
            </a:r>
            <a:r>
              <a:rPr lang="fr-FR" sz="2400" dirty="0" err="1"/>
              <a:t>progettazione</a:t>
            </a:r>
            <a:r>
              <a:rPr lang="fr-FR" sz="2400" dirty="0"/>
              <a:t> e </a:t>
            </a:r>
            <a:r>
              <a:rPr lang="fr-FR" sz="2400" dirty="0" err="1"/>
              <a:t>realizzazione</a:t>
            </a:r>
            <a:r>
              <a:rPr lang="fr-FR" sz="2400" dirty="0"/>
              <a:t> di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didattica</a:t>
            </a:r>
            <a:r>
              <a:rPr lang="fr-FR" sz="2400" dirty="0"/>
              <a:t> </a:t>
            </a:r>
            <a:r>
              <a:rPr lang="fr-FR" sz="2400" dirty="0" err="1"/>
              <a:t>differenziata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Realizzare</a:t>
            </a:r>
            <a:r>
              <a:rPr lang="fr-FR" sz="2400" dirty="0"/>
              <a:t> dei MINILAB </a:t>
            </a:r>
            <a:r>
              <a:rPr lang="fr-FR" sz="2400" dirty="0" err="1"/>
              <a:t>tematici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Progettare</a:t>
            </a:r>
            <a:r>
              <a:rPr lang="fr-FR" sz="2400" dirty="0"/>
              <a:t> </a:t>
            </a:r>
            <a:r>
              <a:rPr lang="fr-FR" sz="2400" dirty="0" err="1"/>
              <a:t>spazi</a:t>
            </a:r>
            <a:r>
              <a:rPr lang="fr-FR" sz="2400" dirty="0"/>
              <a:t> per </a:t>
            </a:r>
            <a:r>
              <a:rPr lang="fr-FR" sz="2400" dirty="0" err="1"/>
              <a:t>gli</a:t>
            </a:r>
            <a:r>
              <a:rPr lang="fr-FR" sz="2400" dirty="0"/>
              <a:t> </a:t>
            </a:r>
            <a:r>
              <a:rPr lang="fr-FR" sz="2400" dirty="0" err="1"/>
              <a:t>insegnanti</a:t>
            </a:r>
            <a:r>
              <a:rPr lang="fr-FR" sz="2400" dirty="0"/>
              <a:t> (aula </a:t>
            </a:r>
            <a:r>
              <a:rPr lang="fr-FR" sz="2400" dirty="0" err="1"/>
              <a:t>docenti</a:t>
            </a:r>
            <a:r>
              <a:rPr lang="fr-FR" sz="2400" dirty="0"/>
              <a:t>)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14A6B6A-C2D8-5341-AE69-1B153707C5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577" y="53363"/>
            <a:ext cx="1388940" cy="1309045"/>
          </a:xfrm>
          <a:prstGeom prst="rect">
            <a:avLst/>
          </a:prstGeom>
        </p:spPr>
      </p:pic>
      <p:pic>
        <p:nvPicPr>
          <p:cNvPr id="6" name="Immagine 5" descr="Immagine che contiene interni, pavimento, soffitto, tavolo&#10;&#10;Descrizione generata automaticamente">
            <a:extLst>
              <a:ext uri="{FF2B5EF4-FFF2-40B4-BE49-F238E27FC236}">
                <a16:creationId xmlns:a16="http://schemas.microsoft.com/office/drawing/2014/main" id="{8ADA990F-5713-8C43-A8B8-E3AACFB32C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079" y="1493826"/>
            <a:ext cx="3844544" cy="2552394"/>
          </a:xfrm>
          <a:prstGeom prst="rect">
            <a:avLst/>
          </a:prstGeom>
        </p:spPr>
      </p:pic>
      <p:pic>
        <p:nvPicPr>
          <p:cNvPr id="8" name="Immagine 7" descr="Immagine che contiene interni, parete, pavimento, tavolo&#10;&#10;Descrizione generata automaticamente">
            <a:extLst>
              <a:ext uri="{FF2B5EF4-FFF2-40B4-BE49-F238E27FC236}">
                <a16:creationId xmlns:a16="http://schemas.microsoft.com/office/drawing/2014/main" id="{D5AD5D50-7D45-F54E-8DEC-19D331A3B1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977" y="4180170"/>
            <a:ext cx="3770141" cy="25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9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835</Words>
  <Application>Microsoft Macintosh PowerPoint</Application>
  <PresentationFormat>Widescreen</PresentationFormat>
  <Paragraphs>83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Chalkduster</vt:lpstr>
      <vt:lpstr>Tema di Office</vt:lpstr>
      <vt:lpstr>Senza Zaino è un progetto della Regione Toscana nato nel 2002 finalizzato alla diffusione di modalità didattiche che, a partire dall'esperienza realizzata in piccole comunità, introduce metodologie innovative e ruota attorno a concetti chiave quali:   responsabilità, comunità, ospitalità.  </vt:lpstr>
      <vt:lpstr>Presentazione standard di PowerPoint</vt:lpstr>
      <vt:lpstr>Presentazione standard di PowerPoint</vt:lpstr>
      <vt:lpstr>IL PRIMO PASSO: RIORGANIZZARE GLI AMBIENTI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Seminario "Diamoci la mano" - Rete Senza Zaino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Senza Zaino è un progetto della Regione Toscana nato nel 2002 finalizzato alla diffusione di modalità didattiche che, a partire dall'esperienza realizzata in piccole comunità, introduce metodologie innovative e ruota attorno a concetti chiave quali:   responsabilità, comunità, ospitalità.  </dc:title>
  <dc:creator>Utente di Microsoft Office</dc:creator>
  <cp:lastModifiedBy>Utente di Microsoft Office</cp:lastModifiedBy>
  <cp:revision>8</cp:revision>
  <dcterms:created xsi:type="dcterms:W3CDTF">2019-04-28T15:38:55Z</dcterms:created>
  <dcterms:modified xsi:type="dcterms:W3CDTF">2019-04-28T17:52:05Z</dcterms:modified>
</cp:coreProperties>
</file>